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3699" autoAdjust="0"/>
  </p:normalViewPr>
  <p:slideViewPr>
    <p:cSldViewPr snapToGrid="0">
      <p:cViewPr varScale="1">
        <p:scale>
          <a:sx n="105" d="100"/>
          <a:sy n="105" d="100"/>
        </p:scale>
        <p:origin x="1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88DFF-9FFE-DA46-B38F-3A932D1F2D8E}" type="datetimeFigureOut">
              <a:rPr lang="en-US" smtClean="0"/>
              <a:t>7/9/24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C241F-6125-A641-9F3F-D68C31637BB3}" type="slidenum">
              <a:rPr lang="en-US" smtClean="0"/>
              <a:t>‹#›</a:t>
            </a:fld>
            <a:endParaRPr lang="en-US" dirty="0"/>
          </a:p>
        </p:txBody>
      </p:sp>
    </p:spTree>
    <p:extLst>
      <p:ext uri="{BB962C8B-B14F-4D97-AF65-F5344CB8AC3E}">
        <p14:creationId xmlns:p14="http://schemas.microsoft.com/office/powerpoint/2010/main" val="224080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3-Minute pitch script: The end user: </a:t>
            </a:r>
            <a:r>
              <a:rPr lang="en-US" b="0" i="0" dirty="0">
                <a:solidFill>
                  <a:srgbClr val="374151"/>
                </a:solidFill>
                <a:effectLst/>
                <a:latin typeface="Söhne"/>
              </a:rPr>
              <a:t>Warfighters who must be concealed in various environments. </a:t>
            </a:r>
            <a:endParaRPr lang="en-US" dirty="0"/>
          </a:p>
          <a:p>
            <a:pPr algn="l"/>
            <a:r>
              <a:rPr lang="en-US" b="1" i="0" dirty="0">
                <a:solidFill>
                  <a:srgbClr val="374151"/>
                </a:solidFill>
                <a:effectLst/>
                <a:latin typeface="Söhne"/>
              </a:rPr>
              <a:t>[Opening]</a:t>
            </a:r>
          </a:p>
          <a:p>
            <a:pPr algn="l"/>
            <a:r>
              <a:rPr lang="en-US" b="0" i="0" dirty="0">
                <a:solidFill>
                  <a:srgbClr val="374151"/>
                </a:solidFill>
                <a:effectLst/>
                <a:latin typeface="Söhne"/>
              </a:rPr>
              <a:t>Speaker: Good morning. Thank you for being here today. </a:t>
            </a:r>
          </a:p>
          <a:p>
            <a:pPr algn="l"/>
            <a:r>
              <a:rPr lang="en-US" b="0" i="0" dirty="0">
                <a:solidFill>
                  <a:srgbClr val="374151"/>
                </a:solidFill>
                <a:effectLst/>
                <a:latin typeface="Söhne"/>
              </a:rPr>
              <a:t>My name is [Your Name], and I am here to introduce you to the Adaptive Camouflage System (ACS), a groundbreaking technology that allows the Warfighter to hide in plain sight.</a:t>
            </a:r>
          </a:p>
          <a:p>
            <a:pPr algn="l"/>
            <a:r>
              <a:rPr lang="en-US" b="1" i="0" dirty="0">
                <a:solidFill>
                  <a:srgbClr val="374151"/>
                </a:solidFill>
                <a:effectLst/>
                <a:latin typeface="Söhne"/>
              </a:rPr>
              <a:t>[Problem]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The problem we aim to solve is clear. Our Warfighters face increased vulnerability due to their visibility in various environments, making them susceptible to detection and attacks. </a:t>
            </a:r>
            <a:r>
              <a:rPr lang="en-US" altLang="en-US" sz="1200" b="0" dirty="0">
                <a:solidFill>
                  <a:schemeClr val="tx1"/>
                </a:solidFill>
                <a:latin typeface="+mn-lt"/>
                <a:cs typeface="Arial" panose="020B0604020202020204" pitchFamily="34" charset="0"/>
              </a:rPr>
              <a:t>Next-generation stealth is required for the Joint Force to conduct Multi-Domain Operations.  </a:t>
            </a:r>
            <a:r>
              <a:rPr lang="en-US" b="0" i="0" dirty="0">
                <a:solidFill>
                  <a:srgbClr val="374151"/>
                </a:solidFill>
                <a:effectLst/>
                <a:latin typeface="Söhne"/>
              </a:rPr>
              <a:t>The need for effective camouflage has never been more crucial.</a:t>
            </a:r>
          </a:p>
          <a:p>
            <a:pPr algn="l"/>
            <a:r>
              <a:rPr lang="en-US" b="1" i="0" dirty="0">
                <a:solidFill>
                  <a:srgbClr val="374151"/>
                </a:solidFill>
                <a:effectLst/>
                <a:latin typeface="Söhne"/>
              </a:rPr>
              <a:t>[Solution Specifics]</a:t>
            </a:r>
          </a:p>
          <a:p>
            <a:pPr algn="l"/>
            <a:r>
              <a:rPr lang="en-US" b="0" i="0" dirty="0">
                <a:solidFill>
                  <a:srgbClr val="374151"/>
                </a:solidFill>
                <a:effectLst/>
                <a:latin typeface="Söhne"/>
              </a:rPr>
              <a:t>Enter the Adaptive Camouflage System (ACS). This cutting-edge technology utilizes advanced materials and real-time image processing to adjust the appearance of military personnel and equipment dynamically. The ACS provides effective camouflage in different terrain and conditions, seamlessly blending with the surroundings. Doing so significantly reduces the chances of detection by enemy forces.</a:t>
            </a:r>
          </a:p>
          <a:p>
            <a:pPr algn="l"/>
            <a:r>
              <a:rPr lang="en-US" b="1" i="0" dirty="0">
                <a:solidFill>
                  <a:srgbClr val="374151"/>
                </a:solidFill>
                <a:effectLst/>
                <a:latin typeface="Söhne"/>
              </a:rPr>
              <a:t>[Impact and Technical Approach]</a:t>
            </a:r>
          </a:p>
          <a:p>
            <a:pPr algn="l"/>
            <a:r>
              <a:rPr lang="en-US" b="0" i="0" dirty="0">
                <a:solidFill>
                  <a:srgbClr val="374151"/>
                </a:solidFill>
                <a:effectLst/>
                <a:latin typeface="Söhne"/>
              </a:rPr>
              <a:t>The Adaptive Camouflage System has reached an impressive Technology Readiness Level (TRL) of 6. It has been successfully demonstrated in a relevant operational environment during the DAX '22 exercise. The impact of our solution is substantial. With the ACS, Warfighters will experience enhanced survivability, reduced risk of enemy detection, improved stealth capabilities, and increased operational effectiveness in various mission scenarios.</a:t>
            </a:r>
          </a:p>
          <a:p>
            <a:pPr algn="l"/>
            <a:r>
              <a:rPr lang="en-US" b="0" i="0" dirty="0">
                <a:solidFill>
                  <a:srgbClr val="374151"/>
                </a:solidFill>
                <a:effectLst/>
                <a:latin typeface="Söhne"/>
              </a:rPr>
              <a:t>Our technical approach is based on patented engineering principles and scientific methods. We have employed the expertise of leading engineers and researchers from NC A&amp;T University to create and advance this technology, ensuring its effectiveness and reliability.</a:t>
            </a:r>
          </a:p>
          <a:p>
            <a:pPr algn="l"/>
            <a:r>
              <a:rPr lang="en-US" b="1" i="0" dirty="0">
                <a:solidFill>
                  <a:srgbClr val="374151"/>
                </a:solidFill>
                <a:effectLst/>
                <a:latin typeface="Söhne"/>
              </a:rPr>
              <a:t>[Performance]</a:t>
            </a:r>
          </a:p>
          <a:p>
            <a:pPr algn="l"/>
            <a:r>
              <a:rPr lang="en-US" b="0" i="0" dirty="0">
                <a:solidFill>
                  <a:srgbClr val="374151"/>
                </a:solidFill>
                <a:effectLst/>
                <a:latin typeface="Söhne"/>
              </a:rPr>
              <a:t>The performance of the ACS is truly remarkable. Our solution offers an unparalleled end-user payoff and expected operational value. With the ACS, Warfighters will experience increased protection, reducing casualties and improving mission success rates. This transformational innovation enhances operational flexibility, empowering our Warfighters to accomplish their missions more confidently and effectively.</a:t>
            </a:r>
          </a:p>
          <a:p>
            <a:pPr algn="l"/>
            <a:r>
              <a:rPr lang="en-US" b="1" i="0" dirty="0">
                <a:solidFill>
                  <a:srgbClr val="374151"/>
                </a:solidFill>
                <a:effectLst/>
                <a:latin typeface="Söhne"/>
              </a:rPr>
              <a:t>[Dual-Use Applications]</a:t>
            </a:r>
          </a:p>
          <a:p>
            <a:pPr algn="l"/>
            <a:r>
              <a:rPr lang="en-US" b="0" i="0" dirty="0">
                <a:solidFill>
                  <a:srgbClr val="374151"/>
                </a:solidFill>
                <a:effectLst/>
                <a:latin typeface="Söhne"/>
              </a:rPr>
              <a:t>The potential applications of the Adaptive Camouflage System extend beyond the military domain. Its dual-use nature allows for integration into Law Enforcement, commercial security systems, wildlife tracking and monitoring, and stealth surveillance for hunters.  This opens up new avenues for collaboration and commercialization, making the ACS a valuable asset across different sectors.</a:t>
            </a:r>
          </a:p>
          <a:p>
            <a:pPr algn="l"/>
            <a:r>
              <a:rPr lang="en-US" b="1" i="0" dirty="0">
                <a:solidFill>
                  <a:srgbClr val="374151"/>
                </a:solidFill>
                <a:effectLst/>
                <a:latin typeface="Söhne"/>
              </a:rPr>
              <a:t>[Closing]</a:t>
            </a:r>
          </a:p>
          <a:p>
            <a:pPr algn="l"/>
            <a:r>
              <a:rPr lang="en-US" b="0" i="0" dirty="0">
                <a:solidFill>
                  <a:srgbClr val="374151"/>
                </a:solidFill>
                <a:effectLst/>
                <a:latin typeface="Söhne"/>
              </a:rPr>
              <a:t>In conclusion, the Adaptive Camouflage System is a game-changer in military technology. With its advanced materials, real-time image processing, and unmatched effectiveness, the ACS revolutionizes how Warfighters conceal themselves in the field. We invite you to join us in harnessing the power of this transformative solution for the benefit of our Warfighters and beyond.</a:t>
            </a:r>
          </a:p>
          <a:p>
            <a:pPr algn="l"/>
            <a:r>
              <a:rPr lang="en-US" b="0" i="0" dirty="0">
                <a:solidFill>
                  <a:srgbClr val="374151"/>
                </a:solidFill>
                <a:effectLst/>
                <a:latin typeface="Söhne"/>
              </a:rPr>
              <a:t>Thank you for your attention. My team and I are available to answer any questions you may have.</a:t>
            </a:r>
          </a:p>
          <a:p>
            <a:endParaRPr lang="en-US" dirty="0"/>
          </a:p>
          <a:p>
            <a:endParaRPr lang="en-US" dirty="0"/>
          </a:p>
        </p:txBody>
      </p:sp>
      <p:sp>
        <p:nvSpPr>
          <p:cNvPr id="4" name="Slide Number Placeholder 3"/>
          <p:cNvSpPr>
            <a:spLocks noGrp="1"/>
          </p:cNvSpPr>
          <p:nvPr>
            <p:ph type="sldNum" sz="quarter" idx="5"/>
          </p:nvPr>
        </p:nvSpPr>
        <p:spPr/>
        <p:txBody>
          <a:bodyPr/>
          <a:lstStyle/>
          <a:p>
            <a:fld id="{4AAC241F-6125-A641-9F3F-D68C31637BB3}" type="slidenum">
              <a:rPr lang="en-US" smtClean="0"/>
              <a:t>1</a:t>
            </a:fld>
            <a:endParaRPr lang="en-US" dirty="0"/>
          </a:p>
        </p:txBody>
      </p:sp>
    </p:spTree>
    <p:extLst>
      <p:ext uri="{BB962C8B-B14F-4D97-AF65-F5344CB8AC3E}">
        <p14:creationId xmlns:p14="http://schemas.microsoft.com/office/powerpoint/2010/main" val="239570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50F2-D8F4-442C-A6CA-87EC100F56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A2F505-8A53-B3D2-5994-D64576E2D0CC}"/>
              </a:ext>
            </a:extLst>
          </p:cNvPr>
          <p:cNvSpPr>
            <a:spLocks noGrp="1"/>
          </p:cNvSpPr>
          <p:nvPr>
            <p:ph type="subTitle" idx="1"/>
          </p:nvPr>
        </p:nvSpPr>
        <p:spPr>
          <a:xfrm>
            <a:off x="1524000" y="3602038"/>
            <a:ext cx="9144000" cy="1655762"/>
          </a:xfrm>
        </p:spPr>
        <p:txBody>
          <a:bodyPr/>
          <a:lstStyle>
            <a:lvl1pPr marL="0" indent="0" algn="ctr">
              <a:buNone/>
              <a:defRPr sz="2400"/>
            </a:lvl1pPr>
            <a:lvl2pPr marL="457196" indent="0" algn="ctr">
              <a:buNone/>
              <a:defRPr sz="2000"/>
            </a:lvl2pPr>
            <a:lvl3pPr marL="914392" indent="0" algn="ctr">
              <a:buNone/>
              <a:defRPr sz="1800"/>
            </a:lvl3pPr>
            <a:lvl4pPr marL="1371588" indent="0" algn="ctr">
              <a:buNone/>
              <a:defRPr sz="1600"/>
            </a:lvl4pPr>
            <a:lvl5pPr marL="1828783" indent="0" algn="ctr">
              <a:buNone/>
              <a:defRPr sz="1600"/>
            </a:lvl5pPr>
            <a:lvl6pPr marL="2285979" indent="0" algn="ctr">
              <a:buNone/>
              <a:defRPr sz="1600"/>
            </a:lvl6pPr>
            <a:lvl7pPr marL="2743175" indent="0" algn="ctr">
              <a:buNone/>
              <a:defRPr sz="1600"/>
            </a:lvl7pPr>
            <a:lvl8pPr marL="3200371" indent="0" algn="ctr">
              <a:buNone/>
              <a:defRPr sz="1600"/>
            </a:lvl8pPr>
            <a:lvl9pPr marL="365756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CD5975-4BDE-0476-FFB5-2C1BFC4AA713}"/>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5" name="Footer Placeholder 4">
            <a:extLst>
              <a:ext uri="{FF2B5EF4-FFF2-40B4-BE49-F238E27FC236}">
                <a16:creationId xmlns:a16="http://schemas.microsoft.com/office/drawing/2014/main" id="{0C15E9AB-F298-EEFB-1F2A-F8E8F01D1F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F80828-D84F-D450-B8AD-6B06AAC9ACF8}"/>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180405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8E4D-BE2B-BB83-95AF-E25E4C40C3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93C567-5CD7-CB2F-3609-7FDA28222B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F0034-8D1C-AB59-A37B-49D5C96EAA60}"/>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5" name="Footer Placeholder 4">
            <a:extLst>
              <a:ext uri="{FF2B5EF4-FFF2-40B4-BE49-F238E27FC236}">
                <a16:creationId xmlns:a16="http://schemas.microsoft.com/office/drawing/2014/main" id="{C97D0CB9-B4AF-7DD0-CF44-CCAFE85DC7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3C2E15-2B27-C5BA-A846-6E4985917C99}"/>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154281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E42B5C-F95B-F60B-71E9-6D3F7E8691A7}"/>
              </a:ext>
            </a:extLst>
          </p:cNvPr>
          <p:cNvSpPr>
            <a:spLocks noGrp="1"/>
          </p:cNvSpPr>
          <p:nvPr>
            <p:ph type="title" orient="vert"/>
          </p:nvPr>
        </p:nvSpPr>
        <p:spPr>
          <a:xfrm>
            <a:off x="8724900"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8BEB35-1E6B-F272-FCB3-7AB34B44EFCC}"/>
              </a:ext>
            </a:extLst>
          </p:cNvPr>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9262F-5F6A-6CD3-89D8-C83933618C46}"/>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5" name="Footer Placeholder 4">
            <a:extLst>
              <a:ext uri="{FF2B5EF4-FFF2-40B4-BE49-F238E27FC236}">
                <a16:creationId xmlns:a16="http://schemas.microsoft.com/office/drawing/2014/main" id="{75685F0A-E43E-1FA3-D973-60185697B5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1F6E26-1311-59CD-4D6A-4BD7A4C5C1E7}"/>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205059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AEE3-9237-D818-7CB9-5874B8DE4F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DDE95-12FE-C138-5039-E89C40282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1C795-5F4B-8C06-17B6-622987639F51}"/>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5" name="Footer Placeholder 4">
            <a:extLst>
              <a:ext uri="{FF2B5EF4-FFF2-40B4-BE49-F238E27FC236}">
                <a16:creationId xmlns:a16="http://schemas.microsoft.com/office/drawing/2014/main" id="{24AC72C4-D412-C459-296B-EF50EE96BD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DC8266-29FE-5957-0D31-9A140F9D98E0}"/>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251317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C118-296A-AD18-6169-A7F336BAE61C}"/>
              </a:ext>
            </a:extLst>
          </p:cNvPr>
          <p:cNvSpPr>
            <a:spLocks noGrp="1"/>
          </p:cNvSpPr>
          <p:nvPr>
            <p:ph type="title"/>
          </p:nvPr>
        </p:nvSpPr>
        <p:spPr>
          <a:xfrm>
            <a:off x="831850"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FB71D4-A13F-3B12-7BD0-D3E7BA8CEBAD}"/>
              </a:ext>
            </a:extLst>
          </p:cNvPr>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196" indent="0">
              <a:buNone/>
              <a:defRPr sz="2000">
                <a:solidFill>
                  <a:schemeClr val="tx1">
                    <a:tint val="75000"/>
                  </a:schemeClr>
                </a:solidFill>
              </a:defRPr>
            </a:lvl2pPr>
            <a:lvl3pPr marL="914392" indent="0">
              <a:buNone/>
              <a:defRPr sz="1800">
                <a:solidFill>
                  <a:schemeClr val="tx1">
                    <a:tint val="75000"/>
                  </a:schemeClr>
                </a:solidFill>
              </a:defRPr>
            </a:lvl3pPr>
            <a:lvl4pPr marL="1371588" indent="0">
              <a:buNone/>
              <a:defRPr sz="1600">
                <a:solidFill>
                  <a:schemeClr val="tx1">
                    <a:tint val="75000"/>
                  </a:schemeClr>
                </a:solidFill>
              </a:defRPr>
            </a:lvl4pPr>
            <a:lvl5pPr marL="1828783" indent="0">
              <a:buNone/>
              <a:defRPr sz="1600">
                <a:solidFill>
                  <a:schemeClr val="tx1">
                    <a:tint val="75000"/>
                  </a:schemeClr>
                </a:solidFill>
              </a:defRPr>
            </a:lvl5pPr>
            <a:lvl6pPr marL="2285979" indent="0">
              <a:buNone/>
              <a:defRPr sz="1600">
                <a:solidFill>
                  <a:schemeClr val="tx1">
                    <a:tint val="75000"/>
                  </a:schemeClr>
                </a:solidFill>
              </a:defRPr>
            </a:lvl6pPr>
            <a:lvl7pPr marL="2743175" indent="0">
              <a:buNone/>
              <a:defRPr sz="1600">
                <a:solidFill>
                  <a:schemeClr val="tx1">
                    <a:tint val="75000"/>
                  </a:schemeClr>
                </a:solidFill>
              </a:defRPr>
            </a:lvl7pPr>
            <a:lvl8pPr marL="3200371" indent="0">
              <a:buNone/>
              <a:defRPr sz="1600">
                <a:solidFill>
                  <a:schemeClr val="tx1">
                    <a:tint val="75000"/>
                  </a:schemeClr>
                </a:solidFill>
              </a:defRPr>
            </a:lvl8pPr>
            <a:lvl9pPr marL="365756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CDBBE-3E0C-BC12-E4A6-F09EB04A6A93}"/>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5" name="Footer Placeholder 4">
            <a:extLst>
              <a:ext uri="{FF2B5EF4-FFF2-40B4-BE49-F238E27FC236}">
                <a16:creationId xmlns:a16="http://schemas.microsoft.com/office/drawing/2014/main" id="{59608BCC-5A84-0A32-D438-350DF7881C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1885D7-C7E4-E45D-11EA-C44CB978447B}"/>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395134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91F9-DA5C-E776-8719-B108AB5EC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B9EA9-C873-298E-98D7-47E73C41F5A6}"/>
              </a:ext>
            </a:extLst>
          </p:cNvPr>
          <p:cNvSpPr>
            <a:spLocks noGrp="1"/>
          </p:cNvSpPr>
          <p:nvPr>
            <p:ph sz="half" idx="1"/>
          </p:nvPr>
        </p:nvSpPr>
        <p:spPr>
          <a:xfrm>
            <a:off x="838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23B61-CF34-820B-C7CC-AA33E9E97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6B8950-FAE6-E1F0-9B3F-DA9D69D5F297}"/>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6" name="Footer Placeholder 5">
            <a:extLst>
              <a:ext uri="{FF2B5EF4-FFF2-40B4-BE49-F238E27FC236}">
                <a16:creationId xmlns:a16="http://schemas.microsoft.com/office/drawing/2014/main" id="{D53ABAD3-45A9-08BB-A80B-62AD8E93B5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594C78-383F-9F93-3938-0D844F7106F7}"/>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1856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49A6-3F0B-005F-0D69-C0ECC5C6FC19}"/>
              </a:ext>
            </a:extLst>
          </p:cNvPr>
          <p:cNvSpPr>
            <a:spLocks noGrp="1"/>
          </p:cNvSpPr>
          <p:nvPr>
            <p:ph type="title"/>
          </p:nvPr>
        </p:nvSpPr>
        <p:spPr>
          <a:xfrm>
            <a:off x="839788" y="36513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53800-995F-F1DB-D81E-06CADBC634C1}"/>
              </a:ext>
            </a:extLst>
          </p:cNvPr>
          <p:cNvSpPr>
            <a:spLocks noGrp="1"/>
          </p:cNvSpPr>
          <p:nvPr>
            <p:ph type="body" idx="1"/>
          </p:nvPr>
        </p:nvSpPr>
        <p:spPr>
          <a:xfrm>
            <a:off x="839790" y="1681163"/>
            <a:ext cx="5157787" cy="823912"/>
          </a:xfrm>
        </p:spPr>
        <p:txBody>
          <a:bodyPr anchor="b"/>
          <a:lstStyle>
            <a:lvl1pPr marL="0" indent="0">
              <a:buNone/>
              <a:defRPr sz="2400" b="1"/>
            </a:lvl1pPr>
            <a:lvl2pPr marL="457196" indent="0">
              <a:buNone/>
              <a:defRPr sz="2000" b="1"/>
            </a:lvl2pPr>
            <a:lvl3pPr marL="914392" indent="0">
              <a:buNone/>
              <a:defRPr sz="1800" b="1"/>
            </a:lvl3pPr>
            <a:lvl4pPr marL="1371588" indent="0">
              <a:buNone/>
              <a:defRPr sz="1600" b="1"/>
            </a:lvl4pPr>
            <a:lvl5pPr marL="1828783" indent="0">
              <a:buNone/>
              <a:defRPr sz="1600" b="1"/>
            </a:lvl5pPr>
            <a:lvl6pPr marL="2285979" indent="0">
              <a:buNone/>
              <a:defRPr sz="1600" b="1"/>
            </a:lvl6pPr>
            <a:lvl7pPr marL="2743175" indent="0">
              <a:buNone/>
              <a:defRPr sz="1600" b="1"/>
            </a:lvl7pPr>
            <a:lvl8pPr marL="3200371" indent="0">
              <a:buNone/>
              <a:defRPr sz="1600" b="1"/>
            </a:lvl8pPr>
            <a:lvl9pPr marL="365756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DA2199-CAAC-A18C-7483-2BB6869C59E2}"/>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59BE07-EE7D-9F87-92FB-C9797E65A4B3}"/>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96" indent="0">
              <a:buNone/>
              <a:defRPr sz="2000" b="1"/>
            </a:lvl2pPr>
            <a:lvl3pPr marL="914392" indent="0">
              <a:buNone/>
              <a:defRPr sz="1800" b="1"/>
            </a:lvl3pPr>
            <a:lvl4pPr marL="1371588" indent="0">
              <a:buNone/>
              <a:defRPr sz="1600" b="1"/>
            </a:lvl4pPr>
            <a:lvl5pPr marL="1828783" indent="0">
              <a:buNone/>
              <a:defRPr sz="1600" b="1"/>
            </a:lvl5pPr>
            <a:lvl6pPr marL="2285979" indent="0">
              <a:buNone/>
              <a:defRPr sz="1600" b="1"/>
            </a:lvl6pPr>
            <a:lvl7pPr marL="2743175" indent="0">
              <a:buNone/>
              <a:defRPr sz="1600" b="1"/>
            </a:lvl7pPr>
            <a:lvl8pPr marL="3200371" indent="0">
              <a:buNone/>
              <a:defRPr sz="1600" b="1"/>
            </a:lvl8pPr>
            <a:lvl9pPr marL="365756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66745-2617-D8BC-5999-E96531706E5A}"/>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705DE-2E47-68B3-982E-2457C71745B4}"/>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8" name="Footer Placeholder 7">
            <a:extLst>
              <a:ext uri="{FF2B5EF4-FFF2-40B4-BE49-F238E27FC236}">
                <a16:creationId xmlns:a16="http://schemas.microsoft.com/office/drawing/2014/main" id="{6CBC3113-BDCD-678D-BE56-FE42E708A7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314CCD7-80C3-E830-62D6-66EEF7BA5A20}"/>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60081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38A4-E3DB-8CC2-8C84-F764CEEAD9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55BF5B-98DF-2163-7DD1-4FAF5CADA599}"/>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4" name="Footer Placeholder 3">
            <a:extLst>
              <a:ext uri="{FF2B5EF4-FFF2-40B4-BE49-F238E27FC236}">
                <a16:creationId xmlns:a16="http://schemas.microsoft.com/office/drawing/2014/main" id="{C0131F66-A305-2B83-766A-2DA7209A4C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2010782-B141-8759-56BD-3C2AFD6486C4}"/>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75832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B2B7B-9647-2068-783E-B10C68CF98C1}"/>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3" name="Footer Placeholder 2">
            <a:extLst>
              <a:ext uri="{FF2B5EF4-FFF2-40B4-BE49-F238E27FC236}">
                <a16:creationId xmlns:a16="http://schemas.microsoft.com/office/drawing/2014/main" id="{DB6CC879-31FE-5116-4B13-321F5435218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E6255F-F24C-231C-A118-34E8C5F929A8}"/>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288879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DD38-EF8B-FC18-0300-0E3D34B4BE8D}"/>
              </a:ext>
            </a:extLst>
          </p:cNvPr>
          <p:cNvSpPr>
            <a:spLocks noGrp="1"/>
          </p:cNvSpPr>
          <p:nvPr>
            <p:ph type="title"/>
          </p:nvPr>
        </p:nvSpPr>
        <p:spPr>
          <a:xfrm>
            <a:off x="839790"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300748-F2CD-F881-9A2B-D08C7789D709}"/>
              </a:ext>
            </a:extLst>
          </p:cNvPr>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D7363-B0F7-4B64-0D60-417AAD896CE4}"/>
              </a:ext>
            </a:extLst>
          </p:cNvPr>
          <p:cNvSpPr>
            <a:spLocks noGrp="1"/>
          </p:cNvSpPr>
          <p:nvPr>
            <p:ph type="body" sz="half" idx="2"/>
          </p:nvPr>
        </p:nvSpPr>
        <p:spPr>
          <a:xfrm>
            <a:off x="839790" y="2057400"/>
            <a:ext cx="3932238" cy="3811588"/>
          </a:xfrm>
        </p:spPr>
        <p:txBody>
          <a:bodyPr/>
          <a:lstStyle>
            <a:lvl1pPr marL="0" indent="0">
              <a:buNone/>
              <a:defRPr sz="1600"/>
            </a:lvl1pPr>
            <a:lvl2pPr marL="457196" indent="0">
              <a:buNone/>
              <a:defRPr sz="1400"/>
            </a:lvl2pPr>
            <a:lvl3pPr marL="914392" indent="0">
              <a:buNone/>
              <a:defRPr sz="1200"/>
            </a:lvl3pPr>
            <a:lvl4pPr marL="1371588" indent="0">
              <a:buNone/>
              <a:defRPr sz="1000"/>
            </a:lvl4pPr>
            <a:lvl5pPr marL="1828783" indent="0">
              <a:buNone/>
              <a:defRPr sz="1000"/>
            </a:lvl5pPr>
            <a:lvl6pPr marL="2285979" indent="0">
              <a:buNone/>
              <a:defRPr sz="1000"/>
            </a:lvl6pPr>
            <a:lvl7pPr marL="2743175" indent="0">
              <a:buNone/>
              <a:defRPr sz="1000"/>
            </a:lvl7pPr>
            <a:lvl8pPr marL="3200371" indent="0">
              <a:buNone/>
              <a:defRPr sz="1000"/>
            </a:lvl8pPr>
            <a:lvl9pPr marL="365756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87771B-4AA7-C3C6-4F13-6A489BD3840E}"/>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6" name="Footer Placeholder 5">
            <a:extLst>
              <a:ext uri="{FF2B5EF4-FFF2-40B4-BE49-F238E27FC236}">
                <a16:creationId xmlns:a16="http://schemas.microsoft.com/office/drawing/2014/main" id="{AF10E741-659B-A7BF-D597-68D0CE4C7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35251E-C496-AAE3-501F-E00A2BEB52E6}"/>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368749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9072-D16B-9E8E-77BA-CAD0F59A0160}"/>
              </a:ext>
            </a:extLst>
          </p:cNvPr>
          <p:cNvSpPr>
            <a:spLocks noGrp="1"/>
          </p:cNvSpPr>
          <p:nvPr>
            <p:ph type="title"/>
          </p:nvPr>
        </p:nvSpPr>
        <p:spPr>
          <a:xfrm>
            <a:off x="839790"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E69EDB-2035-85E7-F620-5B68836C6380}"/>
              </a:ext>
            </a:extLst>
          </p:cNvPr>
          <p:cNvSpPr>
            <a:spLocks noGrp="1"/>
          </p:cNvSpPr>
          <p:nvPr>
            <p:ph type="pic" idx="1"/>
          </p:nvPr>
        </p:nvSpPr>
        <p:spPr>
          <a:xfrm>
            <a:off x="5183188" y="987430"/>
            <a:ext cx="6172200" cy="4873625"/>
          </a:xfrm>
        </p:spPr>
        <p:txBody>
          <a:bodyPr/>
          <a:lstStyle>
            <a:lvl1pPr marL="0" indent="0">
              <a:buNone/>
              <a:defRPr sz="3200"/>
            </a:lvl1pPr>
            <a:lvl2pPr marL="457196" indent="0">
              <a:buNone/>
              <a:defRPr sz="2800"/>
            </a:lvl2pPr>
            <a:lvl3pPr marL="914392" indent="0">
              <a:buNone/>
              <a:defRPr sz="2400"/>
            </a:lvl3pPr>
            <a:lvl4pPr marL="1371588" indent="0">
              <a:buNone/>
              <a:defRPr sz="2000"/>
            </a:lvl4pPr>
            <a:lvl5pPr marL="1828783" indent="0">
              <a:buNone/>
              <a:defRPr sz="2000"/>
            </a:lvl5pPr>
            <a:lvl6pPr marL="2285979" indent="0">
              <a:buNone/>
              <a:defRPr sz="2000"/>
            </a:lvl6pPr>
            <a:lvl7pPr marL="2743175" indent="0">
              <a:buNone/>
              <a:defRPr sz="2000"/>
            </a:lvl7pPr>
            <a:lvl8pPr marL="3200371" indent="0">
              <a:buNone/>
              <a:defRPr sz="2000"/>
            </a:lvl8pPr>
            <a:lvl9pPr marL="3657568" indent="0">
              <a:buNone/>
              <a:defRPr sz="2000"/>
            </a:lvl9pPr>
          </a:lstStyle>
          <a:p>
            <a:endParaRPr lang="en-US" dirty="0"/>
          </a:p>
        </p:txBody>
      </p:sp>
      <p:sp>
        <p:nvSpPr>
          <p:cNvPr id="4" name="Text Placeholder 3">
            <a:extLst>
              <a:ext uri="{FF2B5EF4-FFF2-40B4-BE49-F238E27FC236}">
                <a16:creationId xmlns:a16="http://schemas.microsoft.com/office/drawing/2014/main" id="{D2B5EED1-1429-C499-3252-62CA434F6375}"/>
              </a:ext>
            </a:extLst>
          </p:cNvPr>
          <p:cNvSpPr>
            <a:spLocks noGrp="1"/>
          </p:cNvSpPr>
          <p:nvPr>
            <p:ph type="body" sz="half" idx="2"/>
          </p:nvPr>
        </p:nvSpPr>
        <p:spPr>
          <a:xfrm>
            <a:off x="839790" y="2057400"/>
            <a:ext cx="3932238" cy="3811588"/>
          </a:xfrm>
        </p:spPr>
        <p:txBody>
          <a:bodyPr/>
          <a:lstStyle>
            <a:lvl1pPr marL="0" indent="0">
              <a:buNone/>
              <a:defRPr sz="1600"/>
            </a:lvl1pPr>
            <a:lvl2pPr marL="457196" indent="0">
              <a:buNone/>
              <a:defRPr sz="1400"/>
            </a:lvl2pPr>
            <a:lvl3pPr marL="914392" indent="0">
              <a:buNone/>
              <a:defRPr sz="1200"/>
            </a:lvl3pPr>
            <a:lvl4pPr marL="1371588" indent="0">
              <a:buNone/>
              <a:defRPr sz="1000"/>
            </a:lvl4pPr>
            <a:lvl5pPr marL="1828783" indent="0">
              <a:buNone/>
              <a:defRPr sz="1000"/>
            </a:lvl5pPr>
            <a:lvl6pPr marL="2285979" indent="0">
              <a:buNone/>
              <a:defRPr sz="1000"/>
            </a:lvl6pPr>
            <a:lvl7pPr marL="2743175" indent="0">
              <a:buNone/>
              <a:defRPr sz="1000"/>
            </a:lvl7pPr>
            <a:lvl8pPr marL="3200371" indent="0">
              <a:buNone/>
              <a:defRPr sz="1000"/>
            </a:lvl8pPr>
            <a:lvl9pPr marL="365756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AA08B-3B64-E341-A31E-DD8716F3004A}"/>
              </a:ext>
            </a:extLst>
          </p:cNvPr>
          <p:cNvSpPr>
            <a:spLocks noGrp="1"/>
          </p:cNvSpPr>
          <p:nvPr>
            <p:ph type="dt" sz="half" idx="10"/>
          </p:nvPr>
        </p:nvSpPr>
        <p:spPr/>
        <p:txBody>
          <a:bodyPr/>
          <a:lstStyle/>
          <a:p>
            <a:fld id="{A6B57D1A-4F22-D24D-81C9-FA5FAEA565C8}" type="datetimeFigureOut">
              <a:rPr lang="en-US" smtClean="0"/>
              <a:t>7/9/24</a:t>
            </a:fld>
            <a:endParaRPr lang="en-US" dirty="0"/>
          </a:p>
        </p:txBody>
      </p:sp>
      <p:sp>
        <p:nvSpPr>
          <p:cNvPr id="6" name="Footer Placeholder 5">
            <a:extLst>
              <a:ext uri="{FF2B5EF4-FFF2-40B4-BE49-F238E27FC236}">
                <a16:creationId xmlns:a16="http://schemas.microsoft.com/office/drawing/2014/main" id="{FC30C46C-3CB1-3E3D-31AB-DFB7802C47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9D3A7D-434A-D04C-2CF0-400A7DD53CE2}"/>
              </a:ext>
            </a:extLst>
          </p:cNvPr>
          <p:cNvSpPr>
            <a:spLocks noGrp="1"/>
          </p:cNvSpPr>
          <p:nvPr>
            <p:ph type="sldNum" sz="quarter" idx="12"/>
          </p:nvPr>
        </p:nvSpPr>
        <p:spPr/>
        <p:txBody>
          <a:bodyPr/>
          <a:lstStyle/>
          <a:p>
            <a:fld id="{FC9B9835-D48A-C641-8770-83CB32059E68}" type="slidenum">
              <a:rPr lang="en-US" smtClean="0"/>
              <a:t>‹#›</a:t>
            </a:fld>
            <a:endParaRPr lang="en-US" dirty="0"/>
          </a:p>
        </p:txBody>
      </p:sp>
    </p:spTree>
    <p:extLst>
      <p:ext uri="{BB962C8B-B14F-4D97-AF65-F5344CB8AC3E}">
        <p14:creationId xmlns:p14="http://schemas.microsoft.com/office/powerpoint/2010/main" val="197941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85984-E423-8D9C-10E4-FC143B0740B6}"/>
              </a:ext>
            </a:extLst>
          </p:cNvPr>
          <p:cNvSpPr>
            <a:spLocks noGrp="1"/>
          </p:cNvSpPr>
          <p:nvPr>
            <p:ph type="title"/>
          </p:nvPr>
        </p:nvSpPr>
        <p:spPr>
          <a:xfrm>
            <a:off x="838200" y="36513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D15E3A-B42F-7105-8B25-B8AA589A6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3EBA6-8E7A-D03F-A822-F6E35E36B2AE}"/>
              </a:ext>
            </a:extLst>
          </p:cNvPr>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57D1A-4F22-D24D-81C9-FA5FAEA565C8}" type="datetimeFigureOut">
              <a:rPr lang="en-US" smtClean="0"/>
              <a:t>7/9/24</a:t>
            </a:fld>
            <a:endParaRPr lang="en-US" dirty="0"/>
          </a:p>
        </p:txBody>
      </p:sp>
      <p:sp>
        <p:nvSpPr>
          <p:cNvPr id="5" name="Footer Placeholder 4">
            <a:extLst>
              <a:ext uri="{FF2B5EF4-FFF2-40B4-BE49-F238E27FC236}">
                <a16:creationId xmlns:a16="http://schemas.microsoft.com/office/drawing/2014/main" id="{D810FF7C-211B-8820-93D0-D2F6A0D959B0}"/>
              </a:ext>
            </a:extLst>
          </p:cNvPr>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DC17E2-D378-8EAC-000E-328723D21538}"/>
              </a:ext>
            </a:extLst>
          </p:cNvPr>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B9835-D48A-C641-8770-83CB32059E68}" type="slidenum">
              <a:rPr lang="en-US" smtClean="0"/>
              <a:t>‹#›</a:t>
            </a:fld>
            <a:endParaRPr lang="en-US" dirty="0"/>
          </a:p>
        </p:txBody>
      </p:sp>
    </p:spTree>
    <p:extLst>
      <p:ext uri="{BB962C8B-B14F-4D97-AF65-F5344CB8AC3E}">
        <p14:creationId xmlns:p14="http://schemas.microsoft.com/office/powerpoint/2010/main" val="698627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9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2"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2988" indent="-228598" algn="l" defTabSz="914392"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2"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381" indent="-228598" algn="l" defTabSz="914392"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577" indent="-228598" algn="l" defTabSz="914392"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2"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968" indent="-228598" algn="l" defTabSz="914392"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164" indent="-228598" algn="l" defTabSz="914392"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2" rtl="0" eaLnBrk="1" latinLnBrk="0" hangingPunct="1">
        <a:defRPr sz="1800" kern="1200">
          <a:solidFill>
            <a:schemeClr val="tx1"/>
          </a:solidFill>
          <a:latin typeface="+mn-lt"/>
          <a:ea typeface="+mn-ea"/>
          <a:cs typeface="+mn-cs"/>
        </a:defRPr>
      </a:lvl1pPr>
      <a:lvl2pPr marL="457196" algn="l" defTabSz="914392" rtl="0" eaLnBrk="1" latinLnBrk="0" hangingPunct="1">
        <a:defRPr sz="1800" kern="1200">
          <a:solidFill>
            <a:schemeClr val="tx1"/>
          </a:solidFill>
          <a:latin typeface="+mn-lt"/>
          <a:ea typeface="+mn-ea"/>
          <a:cs typeface="+mn-cs"/>
        </a:defRPr>
      </a:lvl2pPr>
      <a:lvl3pPr marL="914392" algn="l" defTabSz="914392" rtl="0" eaLnBrk="1" latinLnBrk="0" hangingPunct="1">
        <a:defRPr sz="1800" kern="1200">
          <a:solidFill>
            <a:schemeClr val="tx1"/>
          </a:solidFill>
          <a:latin typeface="+mn-lt"/>
          <a:ea typeface="+mn-ea"/>
          <a:cs typeface="+mn-cs"/>
        </a:defRPr>
      </a:lvl3pPr>
      <a:lvl4pPr marL="1371588" algn="l" defTabSz="914392" rtl="0" eaLnBrk="1" latinLnBrk="0" hangingPunct="1">
        <a:defRPr sz="1800" kern="1200">
          <a:solidFill>
            <a:schemeClr val="tx1"/>
          </a:solidFill>
          <a:latin typeface="+mn-lt"/>
          <a:ea typeface="+mn-ea"/>
          <a:cs typeface="+mn-cs"/>
        </a:defRPr>
      </a:lvl4pPr>
      <a:lvl5pPr marL="1828783" algn="l" defTabSz="914392" rtl="0" eaLnBrk="1" latinLnBrk="0" hangingPunct="1">
        <a:defRPr sz="1800" kern="1200">
          <a:solidFill>
            <a:schemeClr val="tx1"/>
          </a:solidFill>
          <a:latin typeface="+mn-lt"/>
          <a:ea typeface="+mn-ea"/>
          <a:cs typeface="+mn-cs"/>
        </a:defRPr>
      </a:lvl5pPr>
      <a:lvl6pPr marL="2285979" algn="l" defTabSz="914392" rtl="0" eaLnBrk="1" latinLnBrk="0" hangingPunct="1">
        <a:defRPr sz="1800" kern="1200">
          <a:solidFill>
            <a:schemeClr val="tx1"/>
          </a:solidFill>
          <a:latin typeface="+mn-lt"/>
          <a:ea typeface="+mn-ea"/>
          <a:cs typeface="+mn-cs"/>
        </a:defRPr>
      </a:lvl6pPr>
      <a:lvl7pPr marL="2743175" algn="l" defTabSz="914392" rtl="0" eaLnBrk="1" latinLnBrk="0" hangingPunct="1">
        <a:defRPr sz="1800" kern="1200">
          <a:solidFill>
            <a:schemeClr val="tx1"/>
          </a:solidFill>
          <a:latin typeface="+mn-lt"/>
          <a:ea typeface="+mn-ea"/>
          <a:cs typeface="+mn-cs"/>
        </a:defRPr>
      </a:lvl7pPr>
      <a:lvl8pPr marL="3200371" algn="l" defTabSz="914392" rtl="0" eaLnBrk="1" latinLnBrk="0" hangingPunct="1">
        <a:defRPr sz="1800" kern="1200">
          <a:solidFill>
            <a:schemeClr val="tx1"/>
          </a:solidFill>
          <a:latin typeface="+mn-lt"/>
          <a:ea typeface="+mn-ea"/>
          <a:cs typeface="+mn-cs"/>
        </a:defRPr>
      </a:lvl8pPr>
      <a:lvl9pPr marL="3657568" algn="l" defTabSz="9143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Five service members in silhouette wearing headgear search a field amid a sunny orange backdrop.">
            <a:extLst>
              <a:ext uri="{FF2B5EF4-FFF2-40B4-BE49-F238E27FC236}">
                <a16:creationId xmlns:a16="http://schemas.microsoft.com/office/drawing/2014/main" id="{CC372240-0634-27C7-DE73-6A230967FF3F}"/>
              </a:ext>
            </a:extLst>
          </p:cNvPr>
          <p:cNvPicPr>
            <a:picLocks noChangeAspect="1" noChangeArrowheads="1"/>
          </p:cNvPicPr>
          <p:nvPr/>
        </p:nvPicPr>
        <p:blipFill rotWithShape="1">
          <a:blip r:embed="rId3">
            <a:alphaModFix amt="23000"/>
            <a:extLst>
              <a:ext uri="{28A0092B-C50C-407E-A947-70E740481C1C}">
                <a14:useLocalDpi xmlns:a14="http://schemas.microsoft.com/office/drawing/2010/main" val="0"/>
              </a:ext>
            </a:extLst>
          </a:blip>
          <a:srcRect l="15556" t="30907" r="7471"/>
          <a:stretch/>
        </p:blipFill>
        <p:spPr bwMode="auto">
          <a:xfrm>
            <a:off x="6788442" y="3998965"/>
            <a:ext cx="4386182" cy="262341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DB54ECE-08F3-93C1-1E4B-F69B5B7791C2}"/>
              </a:ext>
            </a:extLst>
          </p:cNvPr>
          <p:cNvGrpSpPr>
            <a:grpSpLocks noGrp="1" noUngrp="1" noRot="1" noMove="1" noResize="1"/>
          </p:cNvGrpSpPr>
          <p:nvPr/>
        </p:nvGrpSpPr>
        <p:grpSpPr>
          <a:xfrm>
            <a:off x="-2" y="0"/>
            <a:ext cx="12192002" cy="6952269"/>
            <a:chOff x="-2" y="0"/>
            <a:chExt cx="12192002" cy="6952269"/>
          </a:xfrm>
        </p:grpSpPr>
        <p:sp>
          <p:nvSpPr>
            <p:cNvPr id="5" name="Rectangle 4">
              <a:extLst>
                <a:ext uri="{FF2B5EF4-FFF2-40B4-BE49-F238E27FC236}">
                  <a16:creationId xmlns:a16="http://schemas.microsoft.com/office/drawing/2014/main" id="{4B034ED7-D92B-70AB-21CD-CC4CB5396864}"/>
                </a:ext>
              </a:extLst>
            </p:cNvPr>
            <p:cNvSpPr>
              <a:spLocks noGrp="1" noRot="1" noMove="1" noResize="1" noEditPoints="1" noAdjustHandles="1" noChangeArrowheads="1" noChangeShapeType="1"/>
            </p:cNvSpPr>
            <p:nvPr/>
          </p:nvSpPr>
          <p:spPr>
            <a:xfrm>
              <a:off x="0" y="0"/>
              <a:ext cx="12192000" cy="2922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8009EB4-4DA3-D3EC-CA71-0781F1C624AA}"/>
                </a:ext>
              </a:extLst>
            </p:cNvPr>
            <p:cNvSpPr>
              <a:spLocks noGrp="1" noRot="1" noMove="1" noResize="1" noEditPoints="1" noAdjustHandles="1" noChangeArrowheads="1" noChangeShapeType="1"/>
            </p:cNvSpPr>
            <p:nvPr/>
          </p:nvSpPr>
          <p:spPr>
            <a:xfrm>
              <a:off x="0" y="6660038"/>
              <a:ext cx="12192000" cy="2922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98709ED-1650-8E1E-29A4-34211376AE97}"/>
                </a:ext>
              </a:extLst>
            </p:cNvPr>
            <p:cNvSpPr>
              <a:spLocks noGrp="1" noRot="1" noMove="1" noResize="1" noEditPoints="1" noAdjustHandles="1" noChangeArrowheads="1" noChangeShapeType="1"/>
            </p:cNvSpPr>
            <p:nvPr/>
          </p:nvSpPr>
          <p:spPr>
            <a:xfrm rot="5400000">
              <a:off x="-3330021" y="3330019"/>
              <a:ext cx="6952269" cy="2922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1A4AC53-3FBA-9529-78B7-5FB0C463CD5A}"/>
                </a:ext>
              </a:extLst>
            </p:cNvPr>
            <p:cNvSpPr>
              <a:spLocks noGrp="1" noRot="1" noMove="1" noResize="1" noEditPoints="1" noAdjustHandles="1" noChangeArrowheads="1" noChangeShapeType="1"/>
            </p:cNvSpPr>
            <p:nvPr/>
          </p:nvSpPr>
          <p:spPr>
            <a:xfrm rot="5400000">
              <a:off x="8569749" y="3330019"/>
              <a:ext cx="6952269" cy="2922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sp>
        <p:nvSpPr>
          <p:cNvPr id="13" name="Title 17">
            <a:extLst>
              <a:ext uri="{FF2B5EF4-FFF2-40B4-BE49-F238E27FC236}">
                <a16:creationId xmlns:a16="http://schemas.microsoft.com/office/drawing/2014/main" id="{06DF636D-B9F6-DA49-6E58-D935FBB50EF2}"/>
              </a:ext>
            </a:extLst>
          </p:cNvPr>
          <p:cNvSpPr txBox="1">
            <a:spLocks/>
          </p:cNvSpPr>
          <p:nvPr/>
        </p:nvSpPr>
        <p:spPr>
          <a:xfrm>
            <a:off x="3636814" y="313409"/>
            <a:ext cx="4918367" cy="1194506"/>
          </a:xfrm>
          <a:prstGeom prst="rect">
            <a:avLst/>
          </a:prstGeom>
        </p:spPr>
        <p:txBody>
          <a:bodyPr vert="horz" lIns="91440" tIns="45720" rIns="91440" bIns="45720" rtlCol="0" anchor="ctr" anchorCtr="0">
            <a:normAutofit/>
          </a:bodyPr>
          <a:lstStyle>
            <a:lvl1pPr algn="ctr" defTabSz="914408"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Example SCOUT CARD</a:t>
            </a:r>
          </a:p>
          <a:p>
            <a:endParaRPr lang="en-US" sz="10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Warfighter ACS</a:t>
            </a:r>
          </a:p>
        </p:txBody>
      </p:sp>
      <p:sp>
        <p:nvSpPr>
          <p:cNvPr id="14" name="Rectangle 13">
            <a:extLst>
              <a:ext uri="{FF2B5EF4-FFF2-40B4-BE49-F238E27FC236}">
                <a16:creationId xmlns:a16="http://schemas.microsoft.com/office/drawing/2014/main" id="{0B05C449-69E8-BB87-101B-CB028F9CE5E7}"/>
              </a:ext>
            </a:extLst>
          </p:cNvPr>
          <p:cNvSpPr>
            <a:spLocks/>
          </p:cNvSpPr>
          <p:nvPr/>
        </p:nvSpPr>
        <p:spPr>
          <a:xfrm>
            <a:off x="9822731" y="406792"/>
            <a:ext cx="1991805" cy="901401"/>
          </a:xfrm>
          <a:prstGeom prst="rect">
            <a:avLst/>
          </a:prstGeom>
        </p:spPr>
        <p:txBody>
          <a:bodyPr wrap="square">
            <a:spAutoFit/>
          </a:bodyPr>
          <a:lstStyle/>
          <a:p>
            <a:pPr marL="0" lvl="1" algn="ctr">
              <a:lnSpc>
                <a:spcPct val="85000"/>
              </a:lnSpc>
              <a:spcBef>
                <a:spcPts val="301"/>
              </a:spcBef>
              <a:defRPr/>
            </a:pPr>
            <a:r>
              <a:rPr lang="en-US" altLang="en-US" sz="1000" b="1" dirty="0">
                <a:latin typeface="Times New Roman" panose="02020603050405020304" pitchFamily="18" charset="0"/>
                <a:cs typeface="Times New Roman" panose="02020603050405020304" pitchFamily="18" charset="0"/>
              </a:rPr>
              <a:t>Name of Company</a:t>
            </a:r>
          </a:p>
          <a:p>
            <a:pPr marL="0" lvl="1" algn="ctr">
              <a:lnSpc>
                <a:spcPct val="85000"/>
              </a:lnSpc>
              <a:spcBef>
                <a:spcPts val="301"/>
              </a:spcBef>
              <a:defRPr/>
            </a:pPr>
            <a:r>
              <a:rPr lang="en-US" altLang="en-US" sz="1000" b="1" dirty="0">
                <a:latin typeface="Times New Roman" panose="02020603050405020304" pitchFamily="18" charset="0"/>
                <a:cs typeface="Times New Roman" panose="02020603050405020304" pitchFamily="18" charset="0"/>
              </a:rPr>
              <a:t>POC: name/phone/email</a:t>
            </a:r>
          </a:p>
          <a:p>
            <a:pPr marL="0" lvl="1">
              <a:lnSpc>
                <a:spcPct val="85000"/>
              </a:lnSpc>
              <a:spcBef>
                <a:spcPts val="301"/>
              </a:spcBef>
              <a:defRPr/>
            </a:pPr>
            <a:endParaRPr lang="en-US" altLang="en-US" sz="1000" b="1" dirty="0">
              <a:latin typeface="Times New Roman" panose="02020603050405020304" pitchFamily="18" charset="0"/>
              <a:cs typeface="Times New Roman" panose="02020603050405020304" pitchFamily="18" charset="0"/>
            </a:endParaRPr>
          </a:p>
          <a:p>
            <a:pPr marL="0" lvl="1">
              <a:lnSpc>
                <a:spcPct val="85000"/>
              </a:lnSpc>
              <a:spcBef>
                <a:spcPts val="301"/>
              </a:spcBef>
              <a:defRPr/>
            </a:pPr>
            <a:endParaRPr lang="en-US" altLang="en-US" sz="1000" b="1" dirty="0">
              <a:latin typeface="Times New Roman" panose="02020603050405020304" pitchFamily="18" charset="0"/>
              <a:cs typeface="Times New Roman" panose="02020603050405020304" pitchFamily="18" charset="0"/>
            </a:endParaRPr>
          </a:p>
          <a:p>
            <a:pPr marL="0" lvl="1">
              <a:lnSpc>
                <a:spcPct val="85000"/>
              </a:lnSpc>
              <a:spcBef>
                <a:spcPts val="301"/>
              </a:spcBef>
              <a:defRPr/>
            </a:pPr>
            <a:endParaRPr lang="en-US" altLang="en-US" sz="10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2D12D38-83B1-8186-D08B-136CA7B322A9}"/>
              </a:ext>
            </a:extLst>
          </p:cNvPr>
          <p:cNvSpPr>
            <a:spLocks/>
          </p:cNvSpPr>
          <p:nvPr/>
        </p:nvSpPr>
        <p:spPr>
          <a:xfrm>
            <a:off x="7931986" y="406792"/>
            <a:ext cx="1758770" cy="732123"/>
          </a:xfrm>
          <a:prstGeom prst="rect">
            <a:avLst/>
          </a:prstGeom>
        </p:spPr>
        <p:txBody>
          <a:bodyPr wrap="square">
            <a:spAutoFit/>
          </a:bodyPr>
          <a:lstStyle/>
          <a:p>
            <a:pPr marL="0" lvl="1" algn="ctr">
              <a:lnSpc>
                <a:spcPct val="85000"/>
              </a:lnSpc>
              <a:spcBef>
                <a:spcPts val="301"/>
              </a:spcBef>
              <a:defRPr/>
            </a:pPr>
            <a:r>
              <a:rPr lang="en-US" altLang="en-US" sz="1000" b="1" dirty="0">
                <a:latin typeface="Times New Roman" panose="02020603050405020304" pitchFamily="18" charset="0"/>
                <a:cs typeface="Times New Roman" panose="02020603050405020304" pitchFamily="18" charset="0"/>
              </a:rPr>
              <a:t>Company Logo</a:t>
            </a:r>
          </a:p>
          <a:p>
            <a:pPr marL="0" lvl="1">
              <a:lnSpc>
                <a:spcPct val="85000"/>
              </a:lnSpc>
              <a:spcBef>
                <a:spcPts val="301"/>
              </a:spcBef>
              <a:defRPr/>
            </a:pPr>
            <a:endParaRPr lang="en-US" altLang="en-US" sz="1000" b="1" dirty="0">
              <a:latin typeface="Times New Roman" panose="02020603050405020304" pitchFamily="18" charset="0"/>
              <a:cs typeface="Times New Roman" panose="02020603050405020304" pitchFamily="18" charset="0"/>
            </a:endParaRPr>
          </a:p>
          <a:p>
            <a:pPr marL="0" lvl="1">
              <a:lnSpc>
                <a:spcPct val="85000"/>
              </a:lnSpc>
              <a:spcBef>
                <a:spcPts val="301"/>
              </a:spcBef>
              <a:defRPr/>
            </a:pPr>
            <a:endParaRPr lang="en-US" altLang="en-US" sz="1000" b="1" dirty="0">
              <a:latin typeface="Times New Roman" panose="02020603050405020304" pitchFamily="18" charset="0"/>
              <a:cs typeface="Times New Roman" panose="02020603050405020304" pitchFamily="18" charset="0"/>
            </a:endParaRPr>
          </a:p>
          <a:p>
            <a:pPr marL="0" lvl="1">
              <a:lnSpc>
                <a:spcPct val="85000"/>
              </a:lnSpc>
              <a:spcBef>
                <a:spcPts val="301"/>
              </a:spcBef>
              <a:defRPr/>
            </a:pPr>
            <a:endParaRPr lang="en-US" altLang="en-US" sz="1000" b="1" dirty="0">
              <a:latin typeface="Times New Roman" panose="02020603050405020304" pitchFamily="18" charset="0"/>
              <a:cs typeface="Times New Roman" panose="02020603050405020304" pitchFamily="18" charset="0"/>
            </a:endParaRPr>
          </a:p>
        </p:txBody>
      </p:sp>
      <p:grpSp>
        <p:nvGrpSpPr>
          <p:cNvPr id="38" name="Group 37">
            <a:extLst>
              <a:ext uri="{FF2B5EF4-FFF2-40B4-BE49-F238E27FC236}">
                <a16:creationId xmlns:a16="http://schemas.microsoft.com/office/drawing/2014/main" id="{879E3F16-23E6-F275-253B-C9CEC90F01D7}"/>
              </a:ext>
            </a:extLst>
          </p:cNvPr>
          <p:cNvGrpSpPr>
            <a:grpSpLocks noGrp="1" noUngrp="1" noRot="1" noMove="1" noResize="1"/>
          </p:cNvGrpSpPr>
          <p:nvPr/>
        </p:nvGrpSpPr>
        <p:grpSpPr>
          <a:xfrm>
            <a:off x="296029" y="1456671"/>
            <a:ext cx="11603736" cy="44450"/>
            <a:chOff x="-4763" y="6557963"/>
            <a:chExt cx="9144001" cy="44450"/>
          </a:xfrm>
        </p:grpSpPr>
        <p:sp>
          <p:nvSpPr>
            <p:cNvPr id="39" name="Line 8">
              <a:extLst>
                <a:ext uri="{FF2B5EF4-FFF2-40B4-BE49-F238E27FC236}">
                  <a16:creationId xmlns:a16="http://schemas.microsoft.com/office/drawing/2014/main" id="{AB8C0F65-1039-7BFD-8952-5BB226AFA7BA}"/>
                </a:ext>
              </a:extLst>
            </p:cNvPr>
            <p:cNvSpPr>
              <a:spLocks noGrp="1" noRot="1" noMove="1" noResize="1" noEditPoints="1" noAdjustHandles="1" noChangeArrowheads="1" noChangeShapeType="1"/>
            </p:cNvSpPr>
            <p:nvPr userDrawn="1"/>
          </p:nvSpPr>
          <p:spPr bwMode="auto">
            <a:xfrm>
              <a:off x="-4763" y="6602413"/>
              <a:ext cx="9142413" cy="0"/>
            </a:xfrm>
            <a:prstGeom prst="line">
              <a:avLst/>
            </a:prstGeom>
            <a:noFill/>
            <a:ln w="28575">
              <a:solidFill>
                <a:srgbClr val="032AA1"/>
              </a:solidFill>
              <a:round/>
              <a:headEnd type="none" w="sm" len="sm"/>
              <a:tailEnd type="none" w="sm" len="sm"/>
            </a:ln>
            <a:effectLst/>
          </p:spPr>
          <p:txBody>
            <a:bodyPr wrap="none" anchor="ctr"/>
            <a:lstStyle/>
            <a:p>
              <a:pPr fontAlgn="base">
                <a:spcBef>
                  <a:spcPct val="0"/>
                </a:spcBef>
                <a:spcAft>
                  <a:spcPct val="0"/>
                </a:spcAft>
                <a:defRPr/>
              </a:pPr>
              <a:endParaRPr lang="en-US" dirty="0">
                <a:solidFill>
                  <a:srgbClr val="000000"/>
                </a:solidFill>
                <a:latin typeface="Arial" charset="0"/>
              </a:endParaRPr>
            </a:p>
          </p:txBody>
        </p:sp>
        <p:sp>
          <p:nvSpPr>
            <p:cNvPr id="40" name="Line 9">
              <a:extLst>
                <a:ext uri="{FF2B5EF4-FFF2-40B4-BE49-F238E27FC236}">
                  <a16:creationId xmlns:a16="http://schemas.microsoft.com/office/drawing/2014/main" id="{60AB8AA6-2469-5FB3-28E6-C547AB9BEE6A}"/>
                </a:ext>
              </a:extLst>
            </p:cNvPr>
            <p:cNvSpPr>
              <a:spLocks noGrp="1" noRot="1" noMove="1" noResize="1" noEditPoints="1" noAdjustHandles="1" noChangeArrowheads="1" noChangeShapeType="1"/>
            </p:cNvSpPr>
            <p:nvPr userDrawn="1"/>
          </p:nvSpPr>
          <p:spPr bwMode="auto">
            <a:xfrm>
              <a:off x="-3175" y="6557963"/>
              <a:ext cx="9142413" cy="0"/>
            </a:xfrm>
            <a:prstGeom prst="line">
              <a:avLst/>
            </a:prstGeom>
            <a:noFill/>
            <a:ln w="25400">
              <a:solidFill>
                <a:srgbClr val="FFC000"/>
              </a:solidFill>
              <a:round/>
              <a:headEnd type="none" w="sm" len="sm"/>
              <a:tailEnd type="none" w="sm" len="sm"/>
            </a:ln>
            <a:effectLst/>
          </p:spPr>
          <p:txBody>
            <a:bodyPr wrap="none" anchor="ctr"/>
            <a:lstStyle/>
            <a:p>
              <a:pPr fontAlgn="base">
                <a:spcBef>
                  <a:spcPct val="0"/>
                </a:spcBef>
                <a:spcAft>
                  <a:spcPct val="0"/>
                </a:spcAft>
                <a:defRPr/>
              </a:pPr>
              <a:endParaRPr lang="en-US" dirty="0">
                <a:solidFill>
                  <a:srgbClr val="000000"/>
                </a:solidFill>
                <a:latin typeface="Arial" charset="0"/>
              </a:endParaRPr>
            </a:p>
          </p:txBody>
        </p:sp>
      </p:grpSp>
      <p:grpSp>
        <p:nvGrpSpPr>
          <p:cNvPr id="41" name="Group 40">
            <a:extLst>
              <a:ext uri="{FF2B5EF4-FFF2-40B4-BE49-F238E27FC236}">
                <a16:creationId xmlns:a16="http://schemas.microsoft.com/office/drawing/2014/main" id="{42771D06-8AFA-40E4-C453-AF7631994D50}"/>
              </a:ext>
            </a:extLst>
          </p:cNvPr>
          <p:cNvGrpSpPr>
            <a:grpSpLocks noGrp="1" noUngrp="1" noRot="1" noMove="1" noResize="1"/>
          </p:cNvGrpSpPr>
          <p:nvPr/>
        </p:nvGrpSpPr>
        <p:grpSpPr>
          <a:xfrm>
            <a:off x="304889" y="6584725"/>
            <a:ext cx="11603736" cy="44450"/>
            <a:chOff x="-4763" y="6557963"/>
            <a:chExt cx="9144001" cy="44450"/>
          </a:xfrm>
        </p:grpSpPr>
        <p:sp>
          <p:nvSpPr>
            <p:cNvPr id="42" name="Line 8">
              <a:extLst>
                <a:ext uri="{FF2B5EF4-FFF2-40B4-BE49-F238E27FC236}">
                  <a16:creationId xmlns:a16="http://schemas.microsoft.com/office/drawing/2014/main" id="{F1794D5B-852D-8FF4-D8B1-5F70C465BAB2}"/>
                </a:ext>
              </a:extLst>
            </p:cNvPr>
            <p:cNvSpPr>
              <a:spLocks noGrp="1" noRot="1" noMove="1" noResize="1" noEditPoints="1" noAdjustHandles="1" noChangeArrowheads="1" noChangeShapeType="1"/>
            </p:cNvSpPr>
            <p:nvPr userDrawn="1"/>
          </p:nvSpPr>
          <p:spPr bwMode="auto">
            <a:xfrm>
              <a:off x="-4763" y="6602413"/>
              <a:ext cx="9142413" cy="0"/>
            </a:xfrm>
            <a:prstGeom prst="line">
              <a:avLst/>
            </a:prstGeom>
            <a:noFill/>
            <a:ln w="28575">
              <a:solidFill>
                <a:srgbClr val="032AA1"/>
              </a:solidFill>
              <a:round/>
              <a:headEnd type="none" w="sm" len="sm"/>
              <a:tailEnd type="none" w="sm" len="sm"/>
            </a:ln>
            <a:effectLst/>
          </p:spPr>
          <p:txBody>
            <a:bodyPr wrap="none" anchor="ctr"/>
            <a:lstStyle/>
            <a:p>
              <a:pPr fontAlgn="base">
                <a:spcBef>
                  <a:spcPct val="0"/>
                </a:spcBef>
                <a:spcAft>
                  <a:spcPct val="0"/>
                </a:spcAft>
                <a:defRPr/>
              </a:pPr>
              <a:endParaRPr lang="en-US" dirty="0">
                <a:solidFill>
                  <a:srgbClr val="000000"/>
                </a:solidFill>
                <a:latin typeface="Arial" charset="0"/>
              </a:endParaRPr>
            </a:p>
          </p:txBody>
        </p:sp>
        <p:sp>
          <p:nvSpPr>
            <p:cNvPr id="43" name="Line 9">
              <a:extLst>
                <a:ext uri="{FF2B5EF4-FFF2-40B4-BE49-F238E27FC236}">
                  <a16:creationId xmlns:a16="http://schemas.microsoft.com/office/drawing/2014/main" id="{A8D985E5-F5F5-D164-36EA-8B6C77A70B8E}"/>
                </a:ext>
              </a:extLst>
            </p:cNvPr>
            <p:cNvSpPr>
              <a:spLocks noGrp="1" noRot="1" noMove="1" noResize="1" noEditPoints="1" noAdjustHandles="1" noChangeArrowheads="1" noChangeShapeType="1"/>
            </p:cNvSpPr>
            <p:nvPr userDrawn="1"/>
          </p:nvSpPr>
          <p:spPr bwMode="auto">
            <a:xfrm>
              <a:off x="-3175" y="6557963"/>
              <a:ext cx="9142413" cy="0"/>
            </a:xfrm>
            <a:prstGeom prst="line">
              <a:avLst/>
            </a:prstGeom>
            <a:noFill/>
            <a:ln w="25400">
              <a:solidFill>
                <a:srgbClr val="FFC000"/>
              </a:solidFill>
              <a:round/>
              <a:headEnd type="none" w="sm" len="sm"/>
              <a:tailEnd type="none" w="sm" len="sm"/>
            </a:ln>
            <a:effectLst/>
          </p:spPr>
          <p:txBody>
            <a:bodyPr wrap="none" anchor="ctr"/>
            <a:lstStyle/>
            <a:p>
              <a:pPr fontAlgn="base">
                <a:spcBef>
                  <a:spcPct val="0"/>
                </a:spcBef>
                <a:spcAft>
                  <a:spcPct val="0"/>
                </a:spcAft>
                <a:defRPr/>
              </a:pPr>
              <a:endParaRPr lang="en-US" dirty="0">
                <a:solidFill>
                  <a:srgbClr val="000000"/>
                </a:solidFill>
                <a:latin typeface="Arial" charset="0"/>
              </a:endParaRPr>
            </a:p>
          </p:txBody>
        </p:sp>
      </p:grpSp>
      <p:sp>
        <p:nvSpPr>
          <p:cNvPr id="49" name="Line 8">
            <a:extLst>
              <a:ext uri="{FF2B5EF4-FFF2-40B4-BE49-F238E27FC236}">
                <a16:creationId xmlns:a16="http://schemas.microsoft.com/office/drawing/2014/main" id="{97E597AD-E8D4-4CEB-7A5F-870702C17CE6}"/>
              </a:ext>
            </a:extLst>
          </p:cNvPr>
          <p:cNvSpPr>
            <a:spLocks noGrp="1" noRot="1" noMove="1" noResize="1" noEditPoints="1" noAdjustHandles="1" noChangeArrowheads="1" noChangeShapeType="1"/>
          </p:cNvSpPr>
          <p:nvPr/>
        </p:nvSpPr>
        <p:spPr bwMode="auto">
          <a:xfrm>
            <a:off x="309657" y="3991626"/>
            <a:ext cx="11601721" cy="0"/>
          </a:xfrm>
          <a:prstGeom prst="line">
            <a:avLst/>
          </a:prstGeom>
          <a:noFill/>
          <a:ln w="28575">
            <a:solidFill>
              <a:srgbClr val="032AA1"/>
            </a:solidFill>
            <a:round/>
            <a:headEnd type="none" w="sm" len="sm"/>
            <a:tailEnd type="none" w="sm" len="sm"/>
          </a:ln>
          <a:effectLst/>
        </p:spPr>
        <p:txBody>
          <a:bodyPr wrap="none" anchor="ctr"/>
          <a:lstStyle/>
          <a:p>
            <a:pPr fontAlgn="base">
              <a:spcBef>
                <a:spcPct val="0"/>
              </a:spcBef>
              <a:spcAft>
                <a:spcPct val="0"/>
              </a:spcAft>
              <a:defRPr/>
            </a:pPr>
            <a:endParaRPr lang="en-US" dirty="0">
              <a:solidFill>
                <a:srgbClr val="000000"/>
              </a:solidFill>
              <a:latin typeface="Arial" charset="0"/>
            </a:endParaRPr>
          </a:p>
        </p:txBody>
      </p:sp>
      <p:sp>
        <p:nvSpPr>
          <p:cNvPr id="56" name="Line 8">
            <a:extLst>
              <a:ext uri="{FF2B5EF4-FFF2-40B4-BE49-F238E27FC236}">
                <a16:creationId xmlns:a16="http://schemas.microsoft.com/office/drawing/2014/main" id="{5C8FB093-084A-91D3-6E90-7D1CE6C3ED55}"/>
              </a:ext>
            </a:extLst>
          </p:cNvPr>
          <p:cNvSpPr>
            <a:spLocks noGrp="1" noRot="1" noMove="1" noResize="1" noEditPoints="1" noAdjustHandles="1" noChangeArrowheads="1" noChangeShapeType="1"/>
          </p:cNvSpPr>
          <p:nvPr/>
        </p:nvSpPr>
        <p:spPr bwMode="auto">
          <a:xfrm flipH="1" flipV="1">
            <a:off x="6105748" y="1501120"/>
            <a:ext cx="20348" cy="5128055"/>
          </a:xfrm>
          <a:prstGeom prst="line">
            <a:avLst/>
          </a:prstGeom>
          <a:noFill/>
          <a:ln w="28575">
            <a:solidFill>
              <a:srgbClr val="032AA1"/>
            </a:solidFill>
            <a:round/>
            <a:headEnd type="none" w="sm" len="sm"/>
            <a:tailEnd type="none" w="sm" len="sm"/>
          </a:ln>
          <a:effectLst/>
        </p:spPr>
        <p:txBody>
          <a:bodyPr wrap="none" anchor="ctr"/>
          <a:lstStyle/>
          <a:p>
            <a:pPr fontAlgn="base">
              <a:spcBef>
                <a:spcPct val="0"/>
              </a:spcBef>
              <a:spcAft>
                <a:spcPct val="0"/>
              </a:spcAft>
              <a:defRPr/>
            </a:pPr>
            <a:endParaRPr lang="en-US" dirty="0">
              <a:solidFill>
                <a:srgbClr val="000000"/>
              </a:solidFill>
              <a:latin typeface="Arial" charset="0"/>
            </a:endParaRPr>
          </a:p>
        </p:txBody>
      </p:sp>
      <p:sp>
        <p:nvSpPr>
          <p:cNvPr id="61" name="Rectangle 78">
            <a:extLst>
              <a:ext uri="{FF2B5EF4-FFF2-40B4-BE49-F238E27FC236}">
                <a16:creationId xmlns:a16="http://schemas.microsoft.com/office/drawing/2014/main" id="{A9F8E6BB-D5A7-E801-7352-F2DD4667B451}"/>
              </a:ext>
            </a:extLst>
          </p:cNvPr>
          <p:cNvSpPr/>
          <p:nvPr/>
        </p:nvSpPr>
        <p:spPr bwMode="auto">
          <a:xfrm>
            <a:off x="305179" y="1489899"/>
            <a:ext cx="576072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eaLnBrk="0" hangingPunct="0">
              <a:spcBef>
                <a:spcPct val="20000"/>
              </a:spcBef>
              <a:buChar char="•"/>
              <a:defRPr sz="2000" b="1">
                <a:solidFill>
                  <a:srgbClr val="000099"/>
                </a:solidFill>
                <a:latin typeface="Arial" charset="0"/>
              </a:defRPr>
            </a:lvl1pPr>
            <a:lvl2pPr marL="742950" indent="-285750" eaLnBrk="0" hangingPunct="0">
              <a:spcBef>
                <a:spcPct val="20000"/>
              </a:spcBef>
              <a:buChar char="–"/>
              <a:defRPr sz="1600">
                <a:solidFill>
                  <a:srgbClr val="000000"/>
                </a:solidFill>
                <a:latin typeface="Arial" charset="0"/>
              </a:defRPr>
            </a:lvl2pPr>
            <a:lvl3pPr marL="1143000" indent="-228600" eaLnBrk="0" hangingPunct="0">
              <a:spcBef>
                <a:spcPct val="20000"/>
              </a:spcBef>
              <a:buFont typeface="Times New Roman" pitchFamily="18" charset="0"/>
              <a:buChar char="−"/>
              <a:defRPr sz="1400">
                <a:solidFill>
                  <a:schemeClr val="tx1"/>
                </a:solidFill>
                <a:latin typeface="Arial" charset="0"/>
              </a:defRPr>
            </a:lvl3pPr>
            <a:lvl4pPr marL="1600200" indent="-228600" eaLnBrk="0" hangingPunct="0">
              <a:spcBef>
                <a:spcPct val="20000"/>
              </a:spcBef>
              <a:buChar char="–"/>
              <a:defRPr sz="1200">
                <a:solidFill>
                  <a:schemeClr val="tx1"/>
                </a:solidFill>
                <a:latin typeface="Arial" charset="0"/>
              </a:defRPr>
            </a:lvl4pPr>
            <a:lvl5pPr marL="2057400" indent="-228600" eaLnBrk="0" hangingPunct="0">
              <a:spcBef>
                <a:spcPct val="20000"/>
              </a:spcBef>
              <a:buChar char="»"/>
              <a:defRPr sz="1000">
                <a:solidFill>
                  <a:schemeClr val="tx1"/>
                </a:solidFill>
                <a:latin typeface="Arial" charset="0"/>
              </a:defRPr>
            </a:lvl5pPr>
            <a:lvl6pPr marL="2514600" indent="-228600" eaLnBrk="0" fontAlgn="base" hangingPunct="0">
              <a:spcBef>
                <a:spcPct val="20000"/>
              </a:spcBef>
              <a:spcAft>
                <a:spcPct val="0"/>
              </a:spcAft>
              <a:buChar char="»"/>
              <a:defRPr sz="1000">
                <a:solidFill>
                  <a:schemeClr val="tx1"/>
                </a:solidFill>
                <a:latin typeface="Arial" charset="0"/>
              </a:defRPr>
            </a:lvl6pPr>
            <a:lvl7pPr marL="2971800" indent="-228600" eaLnBrk="0" fontAlgn="base" hangingPunct="0">
              <a:spcBef>
                <a:spcPct val="20000"/>
              </a:spcBef>
              <a:spcAft>
                <a:spcPct val="0"/>
              </a:spcAft>
              <a:buChar char="»"/>
              <a:defRPr sz="1000">
                <a:solidFill>
                  <a:schemeClr val="tx1"/>
                </a:solidFill>
                <a:latin typeface="Arial" charset="0"/>
              </a:defRPr>
            </a:lvl7pPr>
            <a:lvl8pPr marL="3429000" indent="-228600" eaLnBrk="0" fontAlgn="base" hangingPunct="0">
              <a:spcBef>
                <a:spcPct val="20000"/>
              </a:spcBef>
              <a:spcAft>
                <a:spcPct val="0"/>
              </a:spcAft>
              <a:buChar char="»"/>
              <a:defRPr sz="1000">
                <a:solidFill>
                  <a:schemeClr val="tx1"/>
                </a:solidFill>
                <a:latin typeface="Arial" charset="0"/>
              </a:defRPr>
            </a:lvl8pPr>
            <a:lvl9pPr marL="3886200" indent="-228600" eaLnBrk="0" fontAlgn="base" hangingPunct="0">
              <a:spcBef>
                <a:spcPct val="20000"/>
              </a:spcBef>
              <a:spcAft>
                <a:spcPct val="0"/>
              </a:spcAft>
              <a:buChar char="»"/>
              <a:defRPr sz="1000">
                <a:solidFill>
                  <a:schemeClr val="tx1"/>
                </a:solidFill>
                <a:latin typeface="Arial" charset="0"/>
              </a:defRPr>
            </a:lvl9pPr>
          </a:lstStyle>
          <a:p>
            <a:pPr algn="ctr" eaLnBrk="1" hangingPunct="1">
              <a:spcBef>
                <a:spcPct val="0"/>
              </a:spcBef>
              <a:buClr>
                <a:srgbClr val="800000"/>
              </a:buClr>
              <a:buFontTx/>
              <a:buNone/>
            </a:pPr>
            <a:r>
              <a:rPr lang="en-US" altLang="en-US" sz="1600" u="sng" dirty="0">
                <a:solidFill>
                  <a:schemeClr val="tx1"/>
                </a:solidFill>
                <a:latin typeface="Times New Roman" panose="02020603050405020304" pitchFamily="18" charset="0"/>
                <a:cs typeface="Times New Roman" panose="02020603050405020304" pitchFamily="18" charset="0"/>
              </a:rPr>
              <a:t>Problem</a:t>
            </a:r>
            <a:endParaRPr lang="en-US" altLang="en-US" sz="1400" u="sng"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
                <a:srgbClr val="800000"/>
              </a:buClr>
              <a:buFontTx/>
              <a:buNone/>
            </a:pPr>
            <a:r>
              <a:rPr lang="en-US" altLang="en-US" sz="1400" u="sng" dirty="0">
                <a:solidFill>
                  <a:schemeClr val="tx1"/>
                </a:solidFill>
                <a:latin typeface="Times New Roman" panose="02020603050405020304" pitchFamily="18" charset="0"/>
                <a:cs typeface="Times New Roman" panose="02020603050405020304" pitchFamily="18" charset="0"/>
              </a:rPr>
              <a:t>Technology name, picture, and a brief description:</a:t>
            </a:r>
          </a:p>
          <a:p>
            <a:pPr marL="0" indent="0" eaLnBrk="1" hangingPunct="1">
              <a:spcBef>
                <a:spcPct val="0"/>
              </a:spcBef>
              <a:buClr>
                <a:srgbClr val="800000"/>
              </a:buClr>
              <a:buNone/>
            </a:pPr>
            <a:r>
              <a:rPr lang="en-US" sz="1400" b="0" dirty="0">
                <a:solidFill>
                  <a:schemeClr val="tx1"/>
                </a:solidFill>
                <a:latin typeface="Times New Roman" panose="02020603050405020304" pitchFamily="18" charset="0"/>
                <a:cs typeface="Times New Roman" panose="02020603050405020304" pitchFamily="18" charset="0"/>
              </a:rPr>
              <a:t>Adaptive Camouflage System (ACS) allows the Warfighter to hide in plain sight.</a:t>
            </a:r>
            <a:endParaRPr lang="en-US" altLang="en-US" sz="1400" u="sng"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
                <a:srgbClr val="800000"/>
              </a:buClr>
              <a:buFontTx/>
              <a:buNone/>
            </a:pPr>
            <a:endParaRPr lang="en-US" altLang="en-US" sz="1400" u="sng"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
                <a:srgbClr val="800000"/>
              </a:buClr>
              <a:buFontTx/>
              <a:buNone/>
            </a:pPr>
            <a:r>
              <a:rPr lang="en-US" altLang="en-US" sz="1400" u="sng" dirty="0">
                <a:solidFill>
                  <a:schemeClr val="tx1"/>
                </a:solidFill>
                <a:latin typeface="Times New Roman" panose="02020603050405020304" pitchFamily="18" charset="0"/>
                <a:cs typeface="Times New Roman" panose="02020603050405020304" pitchFamily="18" charset="0"/>
              </a:rPr>
              <a:t>What problem do you solve?</a:t>
            </a:r>
          </a:p>
          <a:p>
            <a:pPr marL="0" indent="1588" eaLnBrk="1" hangingPunct="1">
              <a:spcBef>
                <a:spcPct val="0"/>
              </a:spcBef>
              <a:buClr>
                <a:srgbClr val="800000"/>
              </a:buClr>
              <a:buFontTx/>
              <a:buNone/>
            </a:pPr>
            <a:r>
              <a:rPr lang="en-US" sz="1400" b="0" dirty="0">
                <a:solidFill>
                  <a:schemeClr val="tx1"/>
                </a:solidFill>
                <a:latin typeface="Times New Roman" panose="02020603050405020304" pitchFamily="18" charset="0"/>
                <a:cs typeface="Times New Roman" panose="02020603050405020304" pitchFamily="18" charset="0"/>
              </a:rPr>
              <a:t>Warfighters face increased vulnerability due to their visibility in various environments, making them susceptible to detection and attacks. </a:t>
            </a:r>
          </a:p>
          <a:p>
            <a:pPr marL="0" indent="1588" eaLnBrk="1" hangingPunct="1">
              <a:spcBef>
                <a:spcPct val="0"/>
              </a:spcBef>
              <a:buClr>
                <a:srgbClr val="800000"/>
              </a:buClr>
              <a:buFontTx/>
              <a:buNone/>
            </a:pPr>
            <a:endParaRPr lang="en-US" altLang="en-US" sz="1400" b="0" dirty="0">
              <a:solidFill>
                <a:schemeClr val="tx1"/>
              </a:solidFill>
              <a:latin typeface="Times New Roman" panose="02020603050405020304" pitchFamily="18" charset="0"/>
              <a:cs typeface="Times New Roman" panose="02020603050405020304" pitchFamily="18" charset="0"/>
            </a:endParaRPr>
          </a:p>
          <a:p>
            <a:pPr marL="0" indent="1588" eaLnBrk="1" hangingPunct="1">
              <a:spcBef>
                <a:spcPct val="0"/>
              </a:spcBef>
              <a:buClr>
                <a:srgbClr val="800000"/>
              </a:buClr>
              <a:buFontTx/>
              <a:buNone/>
            </a:pPr>
            <a:r>
              <a:rPr lang="en-US" altLang="en-US" sz="1400" b="0" dirty="0">
                <a:solidFill>
                  <a:schemeClr val="tx1"/>
                </a:solidFill>
                <a:latin typeface="Times New Roman" panose="02020603050405020304" pitchFamily="18" charset="0"/>
                <a:cs typeface="Times New Roman" panose="02020603050405020304" pitchFamily="18" charset="0"/>
              </a:rPr>
              <a:t>Next-generation stealth is required for the Joint Force to conduct Multi-Domain Operations.</a:t>
            </a:r>
          </a:p>
        </p:txBody>
      </p:sp>
      <p:sp>
        <p:nvSpPr>
          <p:cNvPr id="62" name="Rectangle 125">
            <a:extLst>
              <a:ext uri="{FF2B5EF4-FFF2-40B4-BE49-F238E27FC236}">
                <a16:creationId xmlns:a16="http://schemas.microsoft.com/office/drawing/2014/main" id="{26297B89-5BAC-B80B-6E85-23A57BCA1B83}"/>
              </a:ext>
            </a:extLst>
          </p:cNvPr>
          <p:cNvSpPr/>
          <p:nvPr/>
        </p:nvSpPr>
        <p:spPr bwMode="auto">
          <a:xfrm>
            <a:off x="6112835" y="1481280"/>
            <a:ext cx="5760720" cy="2623795"/>
          </a:xfrm>
          <a:prstGeom prst="rect">
            <a:avLst/>
          </a:prstGeom>
          <a:noFill/>
          <a:ln w="9525">
            <a:noFill/>
            <a:miter lim="800000"/>
            <a:headEnd/>
            <a:tailEnd/>
          </a:ln>
        </p:spPr>
        <p:txBody>
          <a:bodyPr wrap="square">
            <a:spAutoFit/>
          </a:bodyPr>
          <a:lstStyle/>
          <a:p>
            <a:pPr marL="0" lvl="1" algn="ctr">
              <a:lnSpc>
                <a:spcPct val="85000"/>
              </a:lnSpc>
              <a:spcBef>
                <a:spcPts val="300"/>
              </a:spcBef>
              <a:defRPr/>
            </a:pPr>
            <a:r>
              <a:rPr lang="en-US" sz="1600" b="1" u="sng" dirty="0">
                <a:latin typeface="Times New Roman" panose="02020603050405020304" pitchFamily="18" charset="0"/>
                <a:cs typeface="Times New Roman" panose="02020603050405020304" pitchFamily="18" charset="0"/>
              </a:rPr>
              <a:t>Solution Specifics</a:t>
            </a:r>
          </a:p>
          <a:p>
            <a:pPr marL="0" lvl="1">
              <a:lnSpc>
                <a:spcPct val="85000"/>
              </a:lnSpc>
              <a:spcBef>
                <a:spcPts val="300"/>
              </a:spcBef>
              <a:defRPr/>
            </a:pPr>
            <a:r>
              <a:rPr lang="en-US" sz="1400" b="1" u="sng" dirty="0">
                <a:latin typeface="Times New Roman" panose="02020603050405020304" pitchFamily="18" charset="0"/>
                <a:cs typeface="Times New Roman" panose="02020603050405020304" pitchFamily="18" charset="0"/>
              </a:rPr>
              <a:t>How do you solve the problem?</a:t>
            </a:r>
          </a:p>
          <a:p>
            <a:pPr marL="0" lvl="1">
              <a:lnSpc>
                <a:spcPct val="85000"/>
              </a:lnSpc>
              <a:spcBef>
                <a:spcPts val="300"/>
              </a:spcBef>
              <a:defRPr/>
            </a:pPr>
            <a:r>
              <a:rPr lang="en-US" sz="1400" dirty="0">
                <a:latin typeface="Times New Roman" panose="02020603050405020304" pitchFamily="18" charset="0"/>
                <a:cs typeface="Times New Roman" panose="02020603050405020304" pitchFamily="18" charset="0"/>
              </a:rPr>
              <a:t>The Adaptive Camouflage System utilizes advanced materials and real-time image processing to dynamically adjust the appearance of military personnel and equipment, providing effective camouflage in different terrain and conditions. </a:t>
            </a:r>
          </a:p>
          <a:p>
            <a:pPr marL="0" lvl="1">
              <a:lnSpc>
                <a:spcPct val="85000"/>
              </a:lnSpc>
              <a:spcBef>
                <a:spcPts val="300"/>
              </a:spcBef>
              <a:defRPr/>
            </a:pPr>
            <a:r>
              <a:rPr lang="en-US" sz="1400" dirty="0">
                <a:latin typeface="Times New Roman" panose="02020603050405020304" pitchFamily="18" charset="0"/>
                <a:cs typeface="Times New Roman" panose="02020603050405020304" pitchFamily="18" charset="0"/>
              </a:rPr>
              <a:t>ACS seamlessly blends with the surroundings, </a:t>
            </a:r>
          </a:p>
          <a:p>
            <a:pPr marL="0" lvl="1">
              <a:lnSpc>
                <a:spcPct val="85000"/>
              </a:lnSpc>
              <a:spcBef>
                <a:spcPts val="300"/>
              </a:spcBef>
              <a:defRPr/>
            </a:pPr>
            <a:r>
              <a:rPr lang="en-US" sz="1400" dirty="0">
                <a:latin typeface="Times New Roman" panose="02020603050405020304" pitchFamily="18" charset="0"/>
                <a:cs typeface="Times New Roman" panose="02020603050405020304" pitchFamily="18" charset="0"/>
              </a:rPr>
              <a:t>significantly reducing the chances of detection </a:t>
            </a:r>
          </a:p>
          <a:p>
            <a:pPr marL="0" lvl="1">
              <a:lnSpc>
                <a:spcPct val="85000"/>
              </a:lnSpc>
              <a:spcBef>
                <a:spcPts val="300"/>
              </a:spcBef>
              <a:defRPr/>
            </a:pPr>
            <a:r>
              <a:rPr lang="en-US" sz="1400" dirty="0">
                <a:latin typeface="Times New Roman" panose="02020603050405020304" pitchFamily="18" charset="0"/>
                <a:cs typeface="Times New Roman" panose="02020603050405020304" pitchFamily="18" charset="0"/>
              </a:rPr>
              <a:t>by enemy forces. </a:t>
            </a:r>
          </a:p>
          <a:p>
            <a:pPr marL="171450" lvl="1" indent="-171450">
              <a:lnSpc>
                <a:spcPct val="85000"/>
              </a:lnSpc>
              <a:spcBef>
                <a:spcPts val="300"/>
              </a:spcBef>
              <a:buFont typeface="Arial" panose="020B0604020202020204" pitchFamily="34" charset="0"/>
              <a:buChar char="•"/>
              <a:defRPr/>
            </a:pPr>
            <a:endParaRPr lang="en-US" sz="1400" b="1" u="sng" dirty="0">
              <a:latin typeface="Times New Roman" panose="02020603050405020304" pitchFamily="18" charset="0"/>
              <a:cs typeface="Times New Roman" panose="02020603050405020304" pitchFamily="18" charset="0"/>
            </a:endParaRPr>
          </a:p>
          <a:p>
            <a:pPr marL="171450" lvl="1" indent="-171450">
              <a:lnSpc>
                <a:spcPct val="85000"/>
              </a:lnSpc>
              <a:spcBef>
                <a:spcPts val="300"/>
              </a:spcBef>
              <a:buFont typeface="Arial" panose="020B0604020202020204" pitchFamily="34" charset="0"/>
              <a:buChar char="•"/>
              <a:defRPr/>
            </a:pPr>
            <a:endParaRPr lang="en-US" sz="1400" b="1" u="sng" dirty="0">
              <a:latin typeface="Times New Roman" panose="02020603050405020304" pitchFamily="18" charset="0"/>
              <a:cs typeface="Times New Roman" panose="02020603050405020304" pitchFamily="18" charset="0"/>
            </a:endParaRPr>
          </a:p>
          <a:p>
            <a:pPr marL="171450" lvl="1" indent="-171450">
              <a:lnSpc>
                <a:spcPct val="85000"/>
              </a:lnSpc>
              <a:spcBef>
                <a:spcPts val="300"/>
              </a:spcBef>
              <a:buFont typeface="Arial" panose="020B0604020202020204" pitchFamily="34" charset="0"/>
              <a:buChar char="•"/>
              <a:defRPr/>
            </a:pPr>
            <a:endParaRPr lang="en-US" sz="1400" dirty="0">
              <a:latin typeface="Times New Roman" panose="02020603050405020304" pitchFamily="18" charset="0"/>
              <a:cs typeface="Times New Roman" panose="02020603050405020304" pitchFamily="18" charset="0"/>
            </a:endParaRPr>
          </a:p>
        </p:txBody>
      </p:sp>
      <p:sp>
        <p:nvSpPr>
          <p:cNvPr id="63" name="Rectangle 82">
            <a:extLst>
              <a:ext uri="{FF2B5EF4-FFF2-40B4-BE49-F238E27FC236}">
                <a16:creationId xmlns:a16="http://schemas.microsoft.com/office/drawing/2014/main" id="{A71AEF0A-6809-1208-520C-C9B153D6F32E}"/>
              </a:ext>
            </a:extLst>
          </p:cNvPr>
          <p:cNvSpPr/>
          <p:nvPr/>
        </p:nvSpPr>
        <p:spPr bwMode="auto">
          <a:xfrm>
            <a:off x="6119569" y="3985454"/>
            <a:ext cx="576072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eaLnBrk="0" hangingPunct="0">
              <a:spcBef>
                <a:spcPct val="20000"/>
              </a:spcBef>
              <a:buChar char="•"/>
              <a:tabLst>
                <a:tab pos="1314450" algn="dec"/>
                <a:tab pos="2001838" algn="dec"/>
                <a:tab pos="2689225" algn="dec"/>
              </a:tabLst>
              <a:defRPr sz="2000" b="1">
                <a:solidFill>
                  <a:srgbClr val="000099"/>
                </a:solidFill>
                <a:latin typeface="Arial" charset="0"/>
              </a:defRPr>
            </a:lvl1pPr>
            <a:lvl2pPr marL="119063" indent="-119063" eaLnBrk="0" hangingPunct="0">
              <a:spcBef>
                <a:spcPct val="20000"/>
              </a:spcBef>
              <a:buChar char="–"/>
              <a:tabLst>
                <a:tab pos="1314450" algn="dec"/>
                <a:tab pos="2001838" algn="dec"/>
                <a:tab pos="2689225" algn="dec"/>
              </a:tabLst>
              <a:defRPr sz="1600">
                <a:solidFill>
                  <a:srgbClr val="000000"/>
                </a:solidFill>
                <a:latin typeface="Arial" charset="0"/>
              </a:defRPr>
            </a:lvl2pPr>
            <a:lvl3pPr marL="1143000" indent="-228600" eaLnBrk="0" hangingPunct="0">
              <a:spcBef>
                <a:spcPct val="20000"/>
              </a:spcBef>
              <a:buFont typeface="Times New Roman" pitchFamily="18" charset="0"/>
              <a:buChar char="−"/>
              <a:tabLst>
                <a:tab pos="1314450" algn="dec"/>
                <a:tab pos="2001838" algn="dec"/>
                <a:tab pos="2689225" algn="dec"/>
              </a:tabLst>
              <a:defRPr sz="1400">
                <a:solidFill>
                  <a:schemeClr val="tx1"/>
                </a:solidFill>
                <a:latin typeface="Arial" charset="0"/>
              </a:defRPr>
            </a:lvl3pPr>
            <a:lvl4pPr marL="1600200" indent="-228600" eaLnBrk="0" hangingPunct="0">
              <a:spcBef>
                <a:spcPct val="20000"/>
              </a:spcBef>
              <a:buChar char="–"/>
              <a:tabLst>
                <a:tab pos="1314450" algn="dec"/>
                <a:tab pos="2001838" algn="dec"/>
                <a:tab pos="2689225" algn="dec"/>
              </a:tabLst>
              <a:defRPr sz="1200">
                <a:solidFill>
                  <a:schemeClr val="tx1"/>
                </a:solidFill>
                <a:latin typeface="Arial" charset="0"/>
              </a:defRPr>
            </a:lvl4pPr>
            <a:lvl5pPr marL="2057400" indent="-228600" eaLnBrk="0" hangingPunct="0">
              <a:spcBef>
                <a:spcPct val="20000"/>
              </a:spcBef>
              <a:buChar char="»"/>
              <a:tabLst>
                <a:tab pos="1314450" algn="dec"/>
                <a:tab pos="2001838" algn="dec"/>
                <a:tab pos="2689225" algn="dec"/>
              </a:tabLst>
              <a:defRPr sz="1000">
                <a:solidFill>
                  <a:schemeClr val="tx1"/>
                </a:solidFill>
                <a:latin typeface="Arial" charset="0"/>
              </a:defRPr>
            </a:lvl5pPr>
            <a:lvl6pPr marL="2514600" indent="-228600" eaLnBrk="0" fontAlgn="base" hangingPunct="0">
              <a:spcBef>
                <a:spcPct val="20000"/>
              </a:spcBef>
              <a:spcAft>
                <a:spcPct val="0"/>
              </a:spcAft>
              <a:buChar char="»"/>
              <a:tabLst>
                <a:tab pos="1314450" algn="dec"/>
                <a:tab pos="2001838" algn="dec"/>
                <a:tab pos="2689225" algn="dec"/>
              </a:tabLst>
              <a:defRPr sz="1000">
                <a:solidFill>
                  <a:schemeClr val="tx1"/>
                </a:solidFill>
                <a:latin typeface="Arial" charset="0"/>
              </a:defRPr>
            </a:lvl6pPr>
            <a:lvl7pPr marL="2971800" indent="-228600" eaLnBrk="0" fontAlgn="base" hangingPunct="0">
              <a:spcBef>
                <a:spcPct val="20000"/>
              </a:spcBef>
              <a:spcAft>
                <a:spcPct val="0"/>
              </a:spcAft>
              <a:buChar char="»"/>
              <a:tabLst>
                <a:tab pos="1314450" algn="dec"/>
                <a:tab pos="2001838" algn="dec"/>
                <a:tab pos="2689225" algn="dec"/>
              </a:tabLst>
              <a:defRPr sz="1000">
                <a:solidFill>
                  <a:schemeClr val="tx1"/>
                </a:solidFill>
                <a:latin typeface="Arial" charset="0"/>
              </a:defRPr>
            </a:lvl7pPr>
            <a:lvl8pPr marL="3429000" indent="-228600" eaLnBrk="0" fontAlgn="base" hangingPunct="0">
              <a:spcBef>
                <a:spcPct val="20000"/>
              </a:spcBef>
              <a:spcAft>
                <a:spcPct val="0"/>
              </a:spcAft>
              <a:buChar char="»"/>
              <a:tabLst>
                <a:tab pos="1314450" algn="dec"/>
                <a:tab pos="2001838" algn="dec"/>
                <a:tab pos="2689225" algn="dec"/>
              </a:tabLst>
              <a:defRPr sz="1000">
                <a:solidFill>
                  <a:schemeClr val="tx1"/>
                </a:solidFill>
                <a:latin typeface="Arial" charset="0"/>
              </a:defRPr>
            </a:lvl8pPr>
            <a:lvl9pPr marL="3886200" indent="-228600" eaLnBrk="0" fontAlgn="base" hangingPunct="0">
              <a:spcBef>
                <a:spcPct val="20000"/>
              </a:spcBef>
              <a:spcAft>
                <a:spcPct val="0"/>
              </a:spcAft>
              <a:buChar char="»"/>
              <a:tabLst>
                <a:tab pos="1314450" algn="dec"/>
                <a:tab pos="2001838" algn="dec"/>
                <a:tab pos="2689225" algn="dec"/>
              </a:tabLst>
              <a:defRPr sz="1000">
                <a:solidFill>
                  <a:schemeClr val="tx1"/>
                </a:solidFill>
                <a:latin typeface="Arial" charset="0"/>
              </a:defRPr>
            </a:lvl9pPr>
          </a:lstStyle>
          <a:p>
            <a:pPr marL="0" lvl="1" algn="ctr" eaLnBrk="1" hangingPunct="1">
              <a:spcBef>
                <a:spcPct val="0"/>
              </a:spcBef>
              <a:buNone/>
            </a:pPr>
            <a:r>
              <a:rPr lang="en-US" altLang="en-US" b="1" u="sng" dirty="0">
                <a:solidFill>
                  <a:schemeClr val="tx1"/>
                </a:solidFill>
                <a:latin typeface="Times New Roman" panose="02020603050405020304" pitchFamily="18" charset="0"/>
                <a:cs typeface="Times New Roman" panose="02020603050405020304" pitchFamily="18" charset="0"/>
              </a:rPr>
              <a:t>Performance</a:t>
            </a:r>
            <a:endParaRPr lang="en-US" altLang="en-US" sz="1400" b="1" u="sng" dirty="0">
              <a:solidFill>
                <a:schemeClr val="tx1"/>
              </a:solidFill>
              <a:latin typeface="Times New Roman" panose="02020603050405020304" pitchFamily="18" charset="0"/>
              <a:cs typeface="Times New Roman" panose="02020603050405020304" pitchFamily="18" charset="0"/>
            </a:endParaRPr>
          </a:p>
          <a:p>
            <a:pPr marL="0" lvl="1" eaLnBrk="1" hangingPunct="1">
              <a:spcBef>
                <a:spcPct val="0"/>
              </a:spcBef>
              <a:buNone/>
            </a:pPr>
            <a:r>
              <a:rPr lang="en-US" altLang="en-US" sz="1400" b="1" u="sng" dirty="0">
                <a:solidFill>
                  <a:schemeClr val="tx1"/>
                </a:solidFill>
                <a:latin typeface="Times New Roman" panose="02020603050405020304" pitchFamily="18" charset="0"/>
                <a:cs typeface="Times New Roman" panose="02020603050405020304" pitchFamily="18" charset="0"/>
              </a:rPr>
              <a:t>End-user payoff/expected operational value/new capability:</a:t>
            </a:r>
            <a:r>
              <a:rPr lang="en-US" altLang="en-US" sz="1400" b="1" dirty="0">
                <a:solidFill>
                  <a:schemeClr val="tx1"/>
                </a:solidFill>
                <a:latin typeface="Times New Roman" panose="02020603050405020304" pitchFamily="18" charset="0"/>
                <a:cs typeface="Times New Roman" panose="02020603050405020304" pitchFamily="18" charset="0"/>
              </a:rPr>
              <a:t> </a:t>
            </a:r>
            <a:r>
              <a:rPr lang="en-US" altLang="en-US" sz="1400" dirty="0">
                <a:solidFill>
                  <a:schemeClr val="tx1"/>
                </a:solidFill>
                <a:latin typeface="Times New Roman" panose="02020603050405020304" pitchFamily="18" charset="0"/>
                <a:cs typeface="Times New Roman" panose="02020603050405020304" pitchFamily="18" charset="0"/>
              </a:rPr>
              <a:t>ACS is a transformational innovation to increase protection for Warfighters, reduce casualties, improve mission success rates, and enhance operational flexibility.</a:t>
            </a:r>
          </a:p>
          <a:p>
            <a:pPr lvl="1" eaLnBrk="1" hangingPunct="1">
              <a:spcBef>
                <a:spcPct val="0"/>
              </a:spcBef>
              <a:buFont typeface="Arial" panose="020B0604020202020204" pitchFamily="34" charset="0"/>
              <a:buChar char="•"/>
              <a:defRPr/>
            </a:pPr>
            <a:endParaRPr lang="en-US" altLang="en-US" sz="1400" dirty="0">
              <a:solidFill>
                <a:schemeClr val="tx1"/>
              </a:solidFill>
              <a:latin typeface="Times New Roman" panose="02020603050405020304" pitchFamily="18" charset="0"/>
              <a:cs typeface="Times New Roman" panose="02020603050405020304" pitchFamily="18" charset="0"/>
            </a:endParaRPr>
          </a:p>
          <a:p>
            <a:pPr marL="0" lvl="1" indent="0" eaLnBrk="1" hangingPunct="1">
              <a:spcBef>
                <a:spcPct val="0"/>
              </a:spcBef>
              <a:buNone/>
              <a:defRPr/>
            </a:pPr>
            <a:r>
              <a:rPr lang="en-US" altLang="en-US" sz="1400" b="1" u="sng" dirty="0">
                <a:solidFill>
                  <a:schemeClr val="tx1"/>
                </a:solidFill>
                <a:latin typeface="Times New Roman" panose="02020603050405020304" pitchFamily="18" charset="0"/>
                <a:cs typeface="Times New Roman" panose="02020603050405020304" pitchFamily="18" charset="0"/>
              </a:rPr>
              <a:t>D</a:t>
            </a:r>
            <a:r>
              <a:rPr lang="en-US" altLang="en-US" sz="1400" b="1" u="sng" dirty="0">
                <a:latin typeface="Times New Roman" panose="02020603050405020304" pitchFamily="18" charset="0"/>
                <a:cs typeface="Times New Roman" panose="02020603050405020304" pitchFamily="18" charset="0"/>
              </a:rPr>
              <a:t>ual-Use (Commercial / Military) applications</a:t>
            </a:r>
            <a:r>
              <a:rPr lang="en-US" altLang="en-US" sz="1400" b="1" u="sng" dirty="0">
                <a:solidFill>
                  <a:schemeClr val="tx1"/>
                </a:solidFill>
                <a:latin typeface="Times New Roman" panose="02020603050405020304" pitchFamily="18" charset="0"/>
                <a:cs typeface="Times New Roman" panose="02020603050405020304" pitchFamily="18" charset="0"/>
              </a:rPr>
              <a:t> for the technology solution:</a:t>
            </a:r>
            <a:r>
              <a:rPr lang="en-US" altLang="en-US" sz="1400" b="1" dirty="0">
                <a:solidFill>
                  <a:schemeClr val="tx1"/>
                </a:solidFill>
                <a:latin typeface="Times New Roman" panose="02020603050405020304" pitchFamily="18" charset="0"/>
                <a:cs typeface="Times New Roman" panose="02020603050405020304" pitchFamily="18" charset="0"/>
              </a:rPr>
              <a:t> </a:t>
            </a:r>
            <a:r>
              <a:rPr lang="en-US" altLang="en-US" sz="1400" dirty="0">
                <a:solidFill>
                  <a:schemeClr val="tx1"/>
                </a:solidFill>
                <a:latin typeface="Times New Roman" panose="02020603050405020304" pitchFamily="18" charset="0"/>
                <a:cs typeface="Times New Roman" panose="02020603050405020304" pitchFamily="18" charset="0"/>
              </a:rPr>
              <a:t>Integration into Law Enforcement, commercial security systems, wildlife tracking and monitoring, and stealth surveillance for hunters. </a:t>
            </a:r>
          </a:p>
        </p:txBody>
      </p:sp>
      <p:sp>
        <p:nvSpPr>
          <p:cNvPr id="64" name="Rectangle 48">
            <a:extLst>
              <a:ext uri="{FF2B5EF4-FFF2-40B4-BE49-F238E27FC236}">
                <a16:creationId xmlns:a16="http://schemas.microsoft.com/office/drawing/2014/main" id="{CD8F1821-6368-6DBE-7B79-2782C46EF989}"/>
              </a:ext>
            </a:extLst>
          </p:cNvPr>
          <p:cNvSpPr/>
          <p:nvPr/>
        </p:nvSpPr>
        <p:spPr bwMode="auto">
          <a:xfrm>
            <a:off x="307779" y="3990897"/>
            <a:ext cx="5760720" cy="2708434"/>
          </a:xfrm>
          <a:prstGeom prst="rect">
            <a:avLst/>
          </a:prstGeom>
          <a:noFill/>
          <a:ln w="12700">
            <a:noFill/>
            <a:miter lim="800000"/>
            <a:headEnd type="none" w="sm" len="sm"/>
            <a:tailEnd type="none" w="sm" len="sm"/>
          </a:ln>
          <a:effectLst/>
        </p:spPr>
        <p:txBody>
          <a:bodyPr wrap="square">
            <a:spAutoFit/>
          </a:bodyPr>
          <a:lstStyle/>
          <a:p>
            <a:pPr marL="114300" indent="-114300" algn="ctr"/>
            <a:r>
              <a:rPr lang="en-US" altLang="en-US" sz="1600" b="1" u="sng" dirty="0">
                <a:solidFill>
                  <a:schemeClr val="tx1"/>
                </a:solidFill>
                <a:latin typeface="Times New Roman" panose="02020603050405020304" pitchFamily="18" charset="0"/>
                <a:cs typeface="Times New Roman" panose="02020603050405020304" pitchFamily="18" charset="0"/>
              </a:rPr>
              <a:t>Impact and Technical Approach</a:t>
            </a:r>
            <a:endParaRPr lang="en-US" sz="1600" b="1" u="sng" dirty="0">
              <a:latin typeface="Times New Roman" panose="02020603050405020304" pitchFamily="18" charset="0"/>
              <a:cs typeface="Times New Roman" panose="02020603050405020304" pitchFamily="18" charset="0"/>
            </a:endParaRPr>
          </a:p>
          <a:p>
            <a:r>
              <a:rPr lang="en-US" sz="1400" b="1" u="sng" dirty="0">
                <a:latin typeface="Times New Roman" panose="02020603050405020304" pitchFamily="18" charset="0"/>
                <a:cs typeface="Times New Roman" panose="02020603050405020304" pitchFamily="18" charset="0"/>
              </a:rPr>
              <a:t>Technology Readiness Level (TRL): </a:t>
            </a:r>
            <a:r>
              <a:rPr lang="en-US" sz="1400" b="1" dirty="0">
                <a:latin typeface="Times New Roman" panose="02020603050405020304" pitchFamily="18" charset="0"/>
                <a:cs typeface="Times New Roman" panose="02020603050405020304" pitchFamily="18" charset="0"/>
              </a:rPr>
              <a:t>6 | </a:t>
            </a:r>
            <a:r>
              <a:rPr lang="en-US" sz="1400" dirty="0">
                <a:latin typeface="Times New Roman" panose="02020603050405020304" pitchFamily="18" charset="0"/>
                <a:cs typeface="Times New Roman" panose="02020603050405020304" pitchFamily="18" charset="0"/>
              </a:rPr>
              <a:t>ACS has been demonstrated in a relevant operational environment in DAX ’22 with positive feedback from Special Operations Soldiers.</a:t>
            </a:r>
          </a:p>
          <a:p>
            <a:pPr marL="114300" indent="-114300"/>
            <a:endParaRPr lang="en-US" sz="1400" b="1" u="sng" dirty="0">
              <a:latin typeface="Times New Roman" panose="02020603050405020304" pitchFamily="18" charset="0"/>
              <a:cs typeface="Times New Roman" panose="02020603050405020304" pitchFamily="18" charset="0"/>
            </a:endParaRPr>
          </a:p>
          <a:p>
            <a:pPr marL="114300" indent="-114300"/>
            <a:r>
              <a:rPr lang="en-US" sz="1400" b="1" u="sng" dirty="0">
                <a:latin typeface="Times New Roman" panose="02020603050405020304" pitchFamily="18" charset="0"/>
                <a:cs typeface="Times New Roman" panose="02020603050405020304" pitchFamily="18" charset="0"/>
              </a:rPr>
              <a:t>What is the Impact of your Solution?</a:t>
            </a:r>
          </a:p>
          <a:p>
            <a:r>
              <a:rPr lang="en-US" sz="1400" dirty="0">
                <a:latin typeface="Times New Roman" panose="02020603050405020304" pitchFamily="18" charset="0"/>
                <a:cs typeface="Times New Roman" panose="02020603050405020304" pitchFamily="18" charset="0"/>
              </a:rPr>
              <a:t>The impact of the Adaptive Camouflage System includes enhanced survivability, reduced risk of enemy detection, improved stealth capabilities, and increased operational effectiveness in various mission scenarios. </a:t>
            </a:r>
          </a:p>
          <a:p>
            <a:endParaRPr lang="en-US" sz="1400" b="1" u="sng" dirty="0">
              <a:latin typeface="Times New Roman" panose="02020603050405020304" pitchFamily="18" charset="0"/>
              <a:cs typeface="Times New Roman" panose="02020603050405020304" pitchFamily="18" charset="0"/>
            </a:endParaRPr>
          </a:p>
          <a:p>
            <a:r>
              <a:rPr lang="en-US" sz="1400" b="1" u="sng" dirty="0">
                <a:latin typeface="Times New Roman" panose="02020603050405020304" pitchFamily="18" charset="0"/>
                <a:cs typeface="Times New Roman" panose="02020603050405020304" pitchFamily="18" charset="0"/>
              </a:rPr>
              <a:t>The Technical Approach:</a:t>
            </a:r>
            <a:r>
              <a:rPr lang="en-US" sz="1400" dirty="0">
                <a:latin typeface="Times New Roman" panose="02020603050405020304" pitchFamily="18" charset="0"/>
                <a:cs typeface="Times New Roman" panose="02020603050405020304" pitchFamily="18" charset="0"/>
              </a:rPr>
              <a:t> NC A&amp;T patented engineering principles used to create and advance the technology.</a:t>
            </a:r>
          </a:p>
        </p:txBody>
      </p:sp>
      <p:pic>
        <p:nvPicPr>
          <p:cNvPr id="3" name="Picture 10" descr="A sailor is shown in silhouette, holding a weapon.">
            <a:extLst>
              <a:ext uri="{FF2B5EF4-FFF2-40B4-BE49-F238E27FC236}">
                <a16:creationId xmlns:a16="http://schemas.microsoft.com/office/drawing/2014/main" id="{37D62571-17C7-2DE9-B8E6-09C45E717857}"/>
              </a:ext>
            </a:extLst>
          </p:cNvPr>
          <p:cNvPicPr>
            <a:picLocks noChangeAspect="1" noChangeArrowheads="1"/>
          </p:cNvPicPr>
          <p:nvPr/>
        </p:nvPicPr>
        <p:blipFill rotWithShape="1">
          <a:blip r:embed="rId4" cstate="print">
            <a:alphaModFix amt="20000"/>
            <a:extLst>
              <a:ext uri="{BEBA8EAE-BF5A-486C-A8C5-ECC9F3942E4B}">
                <a14:imgProps xmlns:a14="http://schemas.microsoft.com/office/drawing/2010/main">
                  <a14:imgLayer r:embed="rId5">
                    <a14:imgEffect>
                      <a14:colorTemperature colorTemp="4700"/>
                    </a14:imgEffect>
                    <a14:imgEffect>
                      <a14:saturation sat="101000"/>
                    </a14:imgEffect>
                  </a14:imgLayer>
                </a14:imgProps>
              </a:ext>
              <a:ext uri="{28A0092B-C50C-407E-A947-70E740481C1C}">
                <a14:useLocalDpi xmlns:a14="http://schemas.microsoft.com/office/drawing/2010/main" val="0"/>
              </a:ext>
            </a:extLst>
          </a:blip>
          <a:srcRect t="25781" b="15801"/>
          <a:stretch/>
        </p:blipFill>
        <p:spPr bwMode="auto">
          <a:xfrm>
            <a:off x="9690756" y="3070862"/>
            <a:ext cx="2109291" cy="8210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One soldiers peers through binoculars while another soldier looks on.">
            <a:extLst>
              <a:ext uri="{FF2B5EF4-FFF2-40B4-BE49-F238E27FC236}">
                <a16:creationId xmlns:a16="http://schemas.microsoft.com/office/drawing/2014/main" id="{D45CEF46-ECD7-B570-FB08-152786F4B476}"/>
              </a:ext>
            </a:extLst>
          </p:cNvPr>
          <p:cNvPicPr>
            <a:picLocks noChangeAspect="1" noChangeArrowheads="1"/>
          </p:cNvPicPr>
          <p:nvPr/>
        </p:nvPicPr>
        <p:blipFill rotWithShape="1">
          <a:blip r:embed="rId6" cstate="print">
            <a:duotone>
              <a:prstClr val="black"/>
              <a:schemeClr val="accent1">
                <a:tint val="45000"/>
                <a:satMod val="400000"/>
              </a:schemeClr>
            </a:duotone>
            <a:alphaModFix amt="27000"/>
            <a:extLst>
              <a:ext uri="{BEBA8EAE-BF5A-486C-A8C5-ECC9F3942E4B}">
                <a14:imgProps xmlns:a14="http://schemas.microsoft.com/office/drawing/2010/main">
                  <a14:imgLayer r:embed="rId7">
                    <a14:imgEffect>
                      <a14:brightnessContrast contrast="-3000"/>
                    </a14:imgEffect>
                  </a14:imgLayer>
                </a14:imgProps>
              </a:ext>
              <a:ext uri="{28A0092B-C50C-407E-A947-70E740481C1C}">
                <a14:useLocalDpi xmlns:a14="http://schemas.microsoft.com/office/drawing/2010/main" val="0"/>
              </a:ext>
            </a:extLst>
          </a:blip>
          <a:srcRect l="46096"/>
          <a:stretch/>
        </p:blipFill>
        <p:spPr bwMode="auto">
          <a:xfrm>
            <a:off x="4391731" y="1848976"/>
            <a:ext cx="1620187" cy="200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022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808</Words>
  <Application>Microsoft Macintosh PowerPoint</Application>
  <PresentationFormat>Widescreen</PresentationFormat>
  <Paragraphs>53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Söhne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Smedick</dc:creator>
  <cp:lastModifiedBy>Rosangela T. Manfredo</cp:lastModifiedBy>
  <cp:revision>5</cp:revision>
  <cp:lastPrinted>2023-12-14T16:53:37Z</cp:lastPrinted>
  <dcterms:created xsi:type="dcterms:W3CDTF">2023-12-14T16:35:09Z</dcterms:created>
  <dcterms:modified xsi:type="dcterms:W3CDTF">2024-07-09T13:08:09Z</dcterms:modified>
</cp:coreProperties>
</file>